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11091373" r:id="rId3"/>
    <p:sldId id="11091359" r:id="rId4"/>
    <p:sldId id="11091370" r:id="rId6"/>
    <p:sldId id="11091371" r:id="rId7"/>
    <p:sldId id="11091372" r:id="rId8"/>
  </p:sldIdLst>
  <p:sldSz cx="12192000" cy="6858000"/>
  <p:notesSz cx="6797675" cy="9928225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熊仪_aYju7RJj" initials="熊" lastIdx="0" clrIdx="0"/>
  <p:cmAuthor id="1" name="王桐" initials="王桐" lastIdx="1" clrIdx="0"/>
  <p:cmAuthor id="8" name="yifei" initials="y" lastIdx="1" clrIdx="7"/>
  <p:cmAuthor id="2" name="kingsoft" initials="k" lastIdx="1" clrIdx="1"/>
  <p:cmAuthor id="9" name="ADMIN" initials="A" lastIdx="1" clrIdx="8"/>
  <p:cmAuthor id="3" name="zhouzean" initials="z" lastIdx="1" clrIdx="2"/>
  <p:cmAuthor id="4" name="李鹏飞_6bQfzI3a" initials="李" lastIdx="0" clrIdx="0"/>
  <p:cmAuthor id="5" name="李晓菲_MZFnUzi6" initials="李" lastIdx="0" clrIdx="0"/>
  <p:cmAuthor id="6" name="小珞_QjMfU7FR" initials="小" lastIdx="0" clrIdx="0"/>
  <p:cmAuthor id="2001" name="骆倩怡_Znauj26B" initials="authorId_382814100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7397"/>
    <a:srgbClr val="A5ABBA"/>
    <a:srgbClr val="7F7F7F"/>
    <a:srgbClr val="FF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 showGuides="1">
      <p:cViewPr varScale="1">
        <p:scale>
          <a:sx n="151" d="100"/>
          <a:sy n="151" d="100"/>
        </p:scale>
        <p:origin x="498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D5808-08D0-446A-8F63-F602208578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1D8A9-5232-4202-8A0D-11C6A55BC58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DB25-61EC-48CB-A7E8-64B4E1C553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31723-6875-4F29-B4E1-E3AB4C0042E1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523199" y="402425"/>
            <a:ext cx="10171809" cy="974962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br>
              <a:rPr lang="en-US" altLang="zh-CN" dirty="0"/>
            </a:b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 userDrawn="1"/>
        </p:nvSpPr>
        <p:spPr>
          <a:xfrm>
            <a:off x="361950" y="362262"/>
            <a:ext cx="629138" cy="62913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9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reflection blurRad="6350" stA="16000" endPos="55000" dist="254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34" name="标题 33"/>
          <p:cNvSpPr>
            <a:spLocks noGrp="1"/>
          </p:cNvSpPr>
          <p:nvPr>
            <p:ph type="title"/>
          </p:nvPr>
        </p:nvSpPr>
        <p:spPr>
          <a:xfrm>
            <a:off x="991088" y="480225"/>
            <a:ext cx="10515600" cy="511175"/>
          </a:xfrm>
          <a:prstGeom prst="rect">
            <a:avLst/>
          </a:prstGeom>
        </p:spPr>
        <p:txBody>
          <a:bodyPr/>
          <a:lstStyle>
            <a:lvl1pPr>
              <a:defRPr lang="zh-CN" altLang="en-US" sz="28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栏_第一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任意多边形: 形状 36"/>
          <p:cNvSpPr/>
          <p:nvPr userDrawn="1"/>
        </p:nvSpPr>
        <p:spPr>
          <a:xfrm>
            <a:off x="227636" y="233373"/>
            <a:ext cx="11736728" cy="6391255"/>
          </a:xfrm>
          <a:custGeom>
            <a:avLst/>
            <a:gdLst>
              <a:gd name="connsiteX0" fmla="*/ 10938728 w 11736728"/>
              <a:gd name="connsiteY0" fmla="*/ 1 h 6391255"/>
              <a:gd name="connsiteX1" fmla="*/ 11088545 w 11736728"/>
              <a:gd name="connsiteY1" fmla="*/ 149825 h 6391255"/>
              <a:gd name="connsiteX2" fmla="*/ 11238362 w 11736728"/>
              <a:gd name="connsiteY2" fmla="*/ 1 h 6391255"/>
              <a:gd name="connsiteX3" fmla="*/ 110377 w 11736728"/>
              <a:gd name="connsiteY3" fmla="*/ 0 h 6391255"/>
              <a:gd name="connsiteX4" fmla="*/ 11626351 w 11736728"/>
              <a:gd name="connsiteY4" fmla="*/ 0 h 6391255"/>
              <a:gd name="connsiteX5" fmla="*/ 11736728 w 11736728"/>
              <a:gd name="connsiteY5" fmla="*/ 110377 h 6391255"/>
              <a:gd name="connsiteX6" fmla="*/ 11736728 w 11736728"/>
              <a:gd name="connsiteY6" fmla="*/ 6280878 h 6391255"/>
              <a:gd name="connsiteX7" fmla="*/ 11626351 w 11736728"/>
              <a:gd name="connsiteY7" fmla="*/ 6391255 h 6391255"/>
              <a:gd name="connsiteX8" fmla="*/ 11238362 w 11736728"/>
              <a:gd name="connsiteY8" fmla="*/ 6391255 h 6391255"/>
              <a:gd name="connsiteX9" fmla="*/ 11088545 w 11736728"/>
              <a:gd name="connsiteY9" fmla="*/ 6241431 h 6391255"/>
              <a:gd name="connsiteX10" fmla="*/ 10938728 w 11736728"/>
              <a:gd name="connsiteY10" fmla="*/ 6391255 h 6391255"/>
              <a:gd name="connsiteX11" fmla="*/ 110377 w 11736728"/>
              <a:gd name="connsiteY11" fmla="*/ 6391255 h 6391255"/>
              <a:gd name="connsiteX12" fmla="*/ 0 w 11736728"/>
              <a:gd name="connsiteY12" fmla="*/ 6280878 h 6391255"/>
              <a:gd name="connsiteX13" fmla="*/ 0 w 11736728"/>
              <a:gd name="connsiteY13" fmla="*/ 110377 h 6391255"/>
              <a:gd name="connsiteX14" fmla="*/ 110377 w 11736728"/>
              <a:gd name="connsiteY14" fmla="*/ 0 h 6391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736728" h="6391255">
                <a:moveTo>
                  <a:pt x="10938728" y="1"/>
                </a:moveTo>
                <a:cubicBezTo>
                  <a:pt x="10938728" y="82746"/>
                  <a:pt x="11005803" y="149825"/>
                  <a:pt x="11088545" y="149825"/>
                </a:cubicBezTo>
                <a:cubicBezTo>
                  <a:pt x="11171287" y="149825"/>
                  <a:pt x="11238362" y="82746"/>
                  <a:pt x="11238362" y="1"/>
                </a:cubicBezTo>
                <a:close/>
                <a:moveTo>
                  <a:pt x="110377" y="0"/>
                </a:moveTo>
                <a:lnTo>
                  <a:pt x="11626351" y="0"/>
                </a:lnTo>
                <a:cubicBezTo>
                  <a:pt x="11687311" y="0"/>
                  <a:pt x="11736728" y="49417"/>
                  <a:pt x="11736728" y="110377"/>
                </a:cubicBezTo>
                <a:lnTo>
                  <a:pt x="11736728" y="6280878"/>
                </a:lnTo>
                <a:cubicBezTo>
                  <a:pt x="11736728" y="6341838"/>
                  <a:pt x="11687311" y="6391255"/>
                  <a:pt x="11626351" y="6391255"/>
                </a:cubicBezTo>
                <a:lnTo>
                  <a:pt x="11238362" y="6391255"/>
                </a:lnTo>
                <a:cubicBezTo>
                  <a:pt x="11238362" y="6308509"/>
                  <a:pt x="11171287" y="6241431"/>
                  <a:pt x="11088545" y="6241431"/>
                </a:cubicBezTo>
                <a:cubicBezTo>
                  <a:pt x="11005803" y="6241431"/>
                  <a:pt x="10938728" y="6308509"/>
                  <a:pt x="10938728" y="6391255"/>
                </a:cubicBezTo>
                <a:lnTo>
                  <a:pt x="110377" y="6391255"/>
                </a:lnTo>
                <a:cubicBezTo>
                  <a:pt x="49417" y="6391255"/>
                  <a:pt x="0" y="6341838"/>
                  <a:pt x="0" y="6280878"/>
                </a:cubicBezTo>
                <a:lnTo>
                  <a:pt x="0" y="110377"/>
                </a:lnTo>
                <a:cubicBezTo>
                  <a:pt x="0" y="49417"/>
                  <a:pt x="49417" y="0"/>
                  <a:pt x="110377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0"/>
          </a:gradFill>
          <a:ln w="38100">
            <a:noFill/>
          </a:ln>
          <a:effectLst>
            <a:outerShdw blurRad="355600" dist="190500" dir="5400000" algn="bl" rotWithShape="0">
              <a:schemeClr val="accent1">
                <a:lumMod val="75000"/>
                <a:alpha val="24000"/>
              </a:scheme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0" h="0"/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1711" tIns="0" rIns="0" bIns="0" numCol="1" spcCol="0" rtlCol="0" fromWordArt="0" anchor="ctr" anchorCtr="0" forceAA="0" compatLnSpc="1">
            <a:noAutofit/>
            <a:sp3d>
              <a:bevelT w="0" h="0"/>
              <a:bevelB w="0" h="0"/>
            </a:sp3d>
          </a:bodyPr>
          <a:lstStyle/>
          <a:p>
            <a:pPr defTabSz="1344295"/>
            <a:endParaRPr lang="zh-CN" altLang="en-US" sz="1270" dirty="0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2" name="文本占位符 17"/>
          <p:cNvSpPr>
            <a:spLocks noGrp="1"/>
          </p:cNvSpPr>
          <p:nvPr>
            <p:ph type="body" sz="quarter" idx="10" hasCustomPrompt="1"/>
          </p:nvPr>
        </p:nvSpPr>
        <p:spPr>
          <a:xfrm>
            <a:off x="11411125" y="557708"/>
            <a:ext cx="199285" cy="3270126"/>
          </a:xfrm>
          <a:prstGeom prst="rect">
            <a:avLst/>
          </a:prstGeom>
          <a:noFill/>
        </p:spPr>
        <p:txBody>
          <a:bodyPr vert="eaVert" wrap="none" lIns="0" tIns="0" rIns="0" bIns="0" anchor="ctr">
            <a:spAutoFit/>
          </a:bodyPr>
          <a:lstStyle>
            <a:lvl1pPr marL="0" indent="0" algn="l">
              <a:buNone/>
              <a:defRPr sz="1400" spc="300">
                <a:solidFill>
                  <a:schemeClr val="tx1">
                    <a:alpha val="67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布衣公子提醒您添加此处二级标题</a:t>
            </a:r>
            <a:endParaRPr lang="zh-CN" altLang="en-US" dirty="0"/>
          </a:p>
        </p:txBody>
      </p:sp>
      <p:cxnSp>
        <p:nvCxnSpPr>
          <p:cNvPr id="3" name="直接连接符 2"/>
          <p:cNvCxnSpPr/>
          <p:nvPr userDrawn="1"/>
        </p:nvCxnSpPr>
        <p:spPr>
          <a:xfrm rot="5400000">
            <a:off x="8436181" y="3428725"/>
            <a:ext cx="5760000" cy="0"/>
          </a:xfrm>
          <a:prstGeom prst="line">
            <a:avLst/>
          </a:prstGeom>
          <a:ln w="19050">
            <a:solidFill>
              <a:schemeClr val="tx1">
                <a:alpha val="38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pan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FF3-0547-42B5-89E5-8CFF03F509E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AABEF-0EC2-4BFC-B05C-B2D49A9A72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>
            <p:custDataLst>
              <p:tags r:id="rId2"/>
            </p:custDataLst>
          </p:nvPr>
        </p:nvSpPr>
        <p:spPr>
          <a:xfrm rot="5400000">
            <a:off x="10570414" y="4984631"/>
            <a:ext cx="2651771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dist">
              <a:buClrTx/>
              <a:buSzTx/>
              <a:buFontTx/>
            </a:pPr>
            <a:r>
              <a:rPr lang="en-US" sz="1000" dirty="0" err="1">
                <a:solidFill>
                  <a:schemeClr val="bg1">
                    <a:lumMod val="6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Yongjiang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+mn-ea"/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-60327" y="0"/>
            <a:ext cx="12252327" cy="857617"/>
          </a:xfrm>
          <a:prstGeom prst="rect">
            <a:avLst/>
          </a:prstGeom>
          <a:solidFill>
            <a:schemeClr val="bg1"/>
          </a:solidFill>
          <a:ln w="0" cap="flat" cmpd="sng" algn="ctr">
            <a:noFill/>
            <a:prstDash val="solid"/>
            <a:miter lim="800000"/>
          </a:ln>
          <a:effectLst>
            <a:outerShdw blurRad="279400" dist="38100" dir="2700000" algn="tl" rotWithShape="0">
              <a:schemeClr val="accent1">
                <a:alpha val="1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梯形 46"/>
          <p:cNvSpPr/>
          <p:nvPr userDrawn="1"/>
        </p:nvSpPr>
        <p:spPr>
          <a:xfrm>
            <a:off x="-87646" y="234950"/>
            <a:ext cx="293146" cy="492442"/>
          </a:xfrm>
          <a:custGeom>
            <a:avLst/>
            <a:gdLst>
              <a:gd name="connsiteX0" fmla="*/ 44731 w 196852"/>
              <a:gd name="connsiteY0" fmla="*/ 1093 h 453497"/>
              <a:gd name="connsiteX1" fmla="*/ 169583 w 196852"/>
              <a:gd name="connsiteY1" fmla="*/ 32306 h 453497"/>
              <a:gd name="connsiteX2" fmla="*/ 196852 w 196852"/>
              <a:gd name="connsiteY2" fmla="*/ 67231 h 453497"/>
              <a:gd name="connsiteX3" fmla="*/ 196852 w 196852"/>
              <a:gd name="connsiteY3" fmla="*/ 386267 h 453497"/>
              <a:gd name="connsiteX4" fmla="*/ 169583 w 196852"/>
              <a:gd name="connsiteY4" fmla="*/ 421192 h 453497"/>
              <a:gd name="connsiteX5" fmla="*/ 44731 w 196852"/>
              <a:gd name="connsiteY5" fmla="*/ 452405 h 453497"/>
              <a:gd name="connsiteX6" fmla="*/ 0 w 196852"/>
              <a:gd name="connsiteY6" fmla="*/ 417480 h 453497"/>
              <a:gd name="connsiteX7" fmla="*/ 0 w 196852"/>
              <a:gd name="connsiteY7" fmla="*/ 36018 h 453497"/>
              <a:gd name="connsiteX8" fmla="*/ 44731 w 196852"/>
              <a:gd name="connsiteY8" fmla="*/ 1093 h 453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852" h="453497">
                <a:moveTo>
                  <a:pt x="44731" y="1093"/>
                </a:moveTo>
                <a:lnTo>
                  <a:pt x="169583" y="32306"/>
                </a:lnTo>
                <a:cubicBezTo>
                  <a:pt x="185617" y="36314"/>
                  <a:pt x="196852" y="50703"/>
                  <a:pt x="196852" y="67231"/>
                </a:cubicBezTo>
                <a:lnTo>
                  <a:pt x="196852" y="386267"/>
                </a:lnTo>
                <a:cubicBezTo>
                  <a:pt x="196852" y="402795"/>
                  <a:pt x="185617" y="417184"/>
                  <a:pt x="169583" y="421192"/>
                </a:cubicBezTo>
                <a:lnTo>
                  <a:pt x="44731" y="452405"/>
                </a:lnTo>
                <a:cubicBezTo>
                  <a:pt x="22008" y="458086"/>
                  <a:pt x="0" y="440903"/>
                  <a:pt x="0" y="417480"/>
                </a:cubicBezTo>
                <a:lnTo>
                  <a:pt x="0" y="36018"/>
                </a:lnTo>
                <a:cubicBezTo>
                  <a:pt x="0" y="12595"/>
                  <a:pt x="22008" y="-4588"/>
                  <a:pt x="44731" y="1093"/>
                </a:cubicBezTo>
              </a:path>
            </a:pathLst>
          </a:custGeom>
          <a:gradFill>
            <a:gsLst>
              <a:gs pos="0">
                <a:schemeClr val="accent1"/>
              </a:gs>
              <a:gs pos="96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>
            <a:noFill/>
          </a:ln>
          <a:effectLst>
            <a:outerShdw blurRad="279400" dist="88900" dir="8100000" algn="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 descr="甬江实验室logo [转换]-01"/>
          <p:cNvPicPr>
            <a:picLocks noChangeAspect="1"/>
          </p:cNvPicPr>
          <p:nvPr userDrawn="1"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10787341" y="105743"/>
            <a:ext cx="944137" cy="686692"/>
          </a:xfrm>
          <a:prstGeom prst="rect">
            <a:avLst/>
          </a:prstGeom>
          <a:noFill/>
        </p:spPr>
      </p:pic>
      <p:cxnSp>
        <p:nvCxnSpPr>
          <p:cNvPr id="4" name="直接连接符 3"/>
          <p:cNvCxnSpPr/>
          <p:nvPr userDrawn="1"/>
        </p:nvCxnSpPr>
        <p:spPr>
          <a:xfrm>
            <a:off x="291000" y="324000"/>
            <a:ext cx="0" cy="315000"/>
          </a:xfrm>
          <a:prstGeom prst="line">
            <a:avLst/>
          </a:prstGeom>
          <a:ln w="60325" cap="rnd">
            <a:solidFill>
              <a:schemeClr val="accent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占位符 9"/>
          <p:cNvSpPr>
            <a:spLocks noGrp="1"/>
          </p:cNvSpPr>
          <p:nvPr>
            <p:ph type="body" sz="quarter" idx="10"/>
          </p:nvPr>
        </p:nvSpPr>
        <p:spPr>
          <a:xfrm>
            <a:off x="650875" y="248532"/>
            <a:ext cx="6524625" cy="48013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21879" dist="114300" dir="2700000" algn="tl" rotWithShape="0">
                    <a:schemeClr val="accent1">
                      <a:alpha val="23000"/>
                    </a:schemeClr>
                  </a:outerShdw>
                </a:effectLst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048583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4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585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DB25-61EC-48CB-A7E8-64B4E1C553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31723-6875-4F29-B4E1-E3AB4C0042E1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23200" y="414000"/>
            <a:ext cx="8497800" cy="523875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8E6D-8A4E-4A6C-AD20-1E467DB6DF8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F483B-EF82-463A-A049-3E3B818EBFB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2938" y="2717441"/>
            <a:ext cx="11082655" cy="11120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algn="ctr" fontAlgn="auto">
              <a:lnSpc>
                <a:spcPct val="150000"/>
              </a:lnSpc>
            </a:pPr>
            <a:r>
              <a:rPr lang="zh-CN" altLang="en-US" sz="3600" dirty="0">
                <a:latin typeface="+mn-ea"/>
                <a:cs typeface="+mn-ea"/>
              </a:rPr>
              <a:t>星启甬江科创大赛商业计划书</a:t>
            </a:r>
            <a:r>
              <a:rPr lang="en-US" altLang="zh-CN" sz="3600" dirty="0">
                <a:latin typeface="+mn-ea"/>
                <a:cs typeface="+mn-ea"/>
              </a:rPr>
              <a:t>ppt</a:t>
            </a:r>
            <a:r>
              <a:rPr lang="zh-CN" altLang="en-US" sz="3600" dirty="0">
                <a:latin typeface="+mn-ea"/>
                <a:cs typeface="+mn-ea"/>
              </a:rPr>
              <a:t>撰写说明</a:t>
            </a:r>
            <a:endParaRPr lang="zh-CN" altLang="en-US" sz="3600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7"/>
          <p:cNvSpPr>
            <a:spLocks noGrp="1"/>
          </p:cNvSpPr>
          <p:nvPr>
            <p:ph type="title"/>
          </p:nvPr>
        </p:nvSpPr>
        <p:spPr>
          <a:xfrm>
            <a:off x="143469" y="68415"/>
            <a:ext cx="10171809" cy="974962"/>
          </a:xfrm>
        </p:spPr>
        <p:txBody>
          <a:bodyPr/>
          <a:lstStyle/>
          <a:p>
            <a:r>
              <a:rPr lang="en-US" altLang="zh-CN" dirty="0">
                <a:latin typeface="+mj-ea"/>
                <a:cs typeface="+mn-ea"/>
                <a:sym typeface="+mn-lt"/>
              </a:rPr>
              <a:t>1</a:t>
            </a:r>
            <a:r>
              <a:rPr lang="zh-CN" altLang="en-US" dirty="0">
                <a:latin typeface="+mj-ea"/>
                <a:cs typeface="+mn-ea"/>
                <a:sym typeface="+mn-lt"/>
              </a:rPr>
              <a:t>、行业及市场</a:t>
            </a:r>
            <a:endParaRPr lang="zh-CN" altLang="en-US" dirty="0">
              <a:latin typeface="+mj-ea"/>
              <a:cs typeface="+mn-ea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8445" y="946785"/>
            <a:ext cx="1169416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8770" y="1116965"/>
            <a:ext cx="11082655" cy="2024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400" i="1" dirty="0">
                <a:latin typeface="+mn-ea"/>
                <a:cs typeface="+mn-ea"/>
              </a:rPr>
              <a:t>填写说明：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具体说明所研发产品面对的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市场需求和潜在市场容量</a:t>
            </a:r>
            <a:endParaRPr lang="en-US" altLang="zh-CN" sz="1400" i="1" dirty="0">
              <a:solidFill>
                <a:schemeClr val="accent2"/>
              </a:solidFill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说明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行业目前切入机会和竞争情况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1400" i="1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7"/>
          <p:cNvSpPr>
            <a:spLocks noGrp="1"/>
          </p:cNvSpPr>
          <p:nvPr>
            <p:ph type="title"/>
          </p:nvPr>
        </p:nvSpPr>
        <p:spPr>
          <a:xfrm>
            <a:off x="143469" y="68415"/>
            <a:ext cx="10171809" cy="974962"/>
          </a:xfrm>
        </p:spPr>
        <p:txBody>
          <a:bodyPr/>
          <a:lstStyle/>
          <a:p>
            <a:r>
              <a:rPr lang="en-US" altLang="zh-CN" dirty="0">
                <a:latin typeface="+mj-ea"/>
                <a:cs typeface="+mn-ea"/>
                <a:sym typeface="+mn-lt"/>
              </a:rPr>
              <a:t>2</a:t>
            </a:r>
            <a:r>
              <a:rPr lang="zh-CN" altLang="en-US" dirty="0">
                <a:latin typeface="+mj-ea"/>
                <a:cs typeface="+mn-ea"/>
                <a:sym typeface="+mn-lt"/>
              </a:rPr>
              <a:t>、产品和核心技术</a:t>
            </a:r>
            <a:endParaRPr lang="zh-CN" altLang="en-US" dirty="0">
              <a:latin typeface="+mj-ea"/>
              <a:cs typeface="+mn-ea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8445" y="946785"/>
            <a:ext cx="1169416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8770" y="1116965"/>
            <a:ext cx="11082655" cy="2024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400" i="1" dirty="0">
                <a:latin typeface="+mn-ea"/>
                <a:cs typeface="+mn-ea"/>
              </a:rPr>
              <a:t>填写说明：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具体说明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本项目研发的产品（不超过</a:t>
            </a:r>
            <a:r>
              <a:rPr lang="en-US" altLang="zh-CN" sz="1400" i="1" dirty="0">
                <a:solidFill>
                  <a:schemeClr val="accent2"/>
                </a:solidFill>
                <a:latin typeface="+mn-ea"/>
                <a:cs typeface="+mn-ea"/>
              </a:rPr>
              <a:t>2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个）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给出项目的核心技术和技术来源</a:t>
            </a:r>
            <a:endParaRPr lang="en-US" altLang="zh-CN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项目期间重点待解决的问题和需求资源</a:t>
            </a:r>
            <a:endParaRPr lang="en-US" altLang="zh-CN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意向合作的客户</a:t>
            </a:r>
            <a:endParaRPr lang="en-US" altLang="zh-CN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前期项目进展以及知识产权情况</a:t>
            </a:r>
            <a:endParaRPr lang="zh-CN" altLang="en-US" sz="1400" i="1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7"/>
          <p:cNvSpPr>
            <a:spLocks noGrp="1"/>
          </p:cNvSpPr>
          <p:nvPr>
            <p:ph type="title"/>
          </p:nvPr>
        </p:nvSpPr>
        <p:spPr>
          <a:xfrm>
            <a:off x="143469" y="68415"/>
            <a:ext cx="10171809" cy="974962"/>
          </a:xfrm>
        </p:spPr>
        <p:txBody>
          <a:bodyPr/>
          <a:lstStyle/>
          <a:p>
            <a:r>
              <a:rPr lang="en-US" altLang="zh-CN" dirty="0">
                <a:latin typeface="+mj-ea"/>
                <a:cs typeface="+mn-ea"/>
                <a:sym typeface="+mn-lt"/>
              </a:rPr>
              <a:t>3</a:t>
            </a:r>
            <a:r>
              <a:rPr lang="zh-CN" altLang="en-US" dirty="0">
                <a:latin typeface="+mj-ea"/>
                <a:cs typeface="+mn-ea"/>
                <a:sym typeface="+mn-lt"/>
              </a:rPr>
              <a:t>、核心</a:t>
            </a:r>
            <a:r>
              <a:rPr lang="zh-CN" altLang="en-US" i="1" dirty="0">
                <a:latin typeface="+mj-ea"/>
                <a:cs typeface="+mn-ea"/>
                <a:sym typeface="+mn-lt"/>
              </a:rPr>
              <a:t>团队</a:t>
            </a:r>
            <a:endParaRPr lang="zh-CN" altLang="en-US" dirty="0">
              <a:latin typeface="+mj-ea"/>
              <a:cs typeface="+mn-ea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8445" y="946785"/>
            <a:ext cx="1169416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8770" y="1116965"/>
            <a:ext cx="11082655" cy="2024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400" i="1" dirty="0">
                <a:latin typeface="+mn-ea"/>
                <a:cs typeface="+mn-ea"/>
              </a:rPr>
              <a:t>填写说明：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给出核心团队构成和分工</a:t>
            </a:r>
            <a:endParaRPr lang="en-US" altLang="zh-CN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给出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研发负责人情况，公司负责人情况</a:t>
            </a:r>
            <a:endParaRPr lang="zh-CN" altLang="en-US" sz="1400" i="1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7"/>
          <p:cNvSpPr>
            <a:spLocks noGrp="1"/>
          </p:cNvSpPr>
          <p:nvPr>
            <p:ph type="title"/>
          </p:nvPr>
        </p:nvSpPr>
        <p:spPr>
          <a:xfrm>
            <a:off x="143469" y="68415"/>
            <a:ext cx="10171809" cy="974962"/>
          </a:xfrm>
        </p:spPr>
        <p:txBody>
          <a:bodyPr/>
          <a:lstStyle/>
          <a:p>
            <a:r>
              <a:rPr lang="en-US" altLang="zh-CN" dirty="0">
                <a:latin typeface="+mj-ea"/>
                <a:cs typeface="+mn-ea"/>
                <a:sym typeface="+mn-lt"/>
              </a:rPr>
              <a:t>4</a:t>
            </a:r>
            <a:r>
              <a:rPr lang="zh-CN" altLang="en-US" dirty="0">
                <a:latin typeface="+mj-ea"/>
                <a:cs typeface="+mn-ea"/>
                <a:sym typeface="+mn-lt"/>
              </a:rPr>
              <a:t>、工作计划</a:t>
            </a:r>
            <a:endParaRPr lang="zh-CN" altLang="en-US" dirty="0">
              <a:latin typeface="+mj-ea"/>
              <a:cs typeface="+mn-ea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8445" y="946785"/>
            <a:ext cx="1169416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8770" y="1116965"/>
            <a:ext cx="11082655" cy="20243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400" i="1" dirty="0">
                <a:latin typeface="+mn-ea"/>
                <a:cs typeface="+mn-ea"/>
              </a:rPr>
              <a:t>填写说明：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具体说明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资金需求总额和具体使用安排（表格形式）</a:t>
            </a:r>
            <a:endParaRPr lang="zh-CN" altLang="en-US" sz="1400" i="1" dirty="0">
              <a:latin typeface="+mn-ea"/>
              <a:cs typeface="+mn-ea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400" i="1" dirty="0">
                <a:latin typeface="+mn-ea"/>
                <a:cs typeface="+mn-ea"/>
              </a:rPr>
              <a:t>给出具体的</a:t>
            </a:r>
            <a:r>
              <a:rPr lang="zh-CN" altLang="en-US" sz="1400" i="1" dirty="0">
                <a:solidFill>
                  <a:schemeClr val="accent2"/>
                </a:solidFill>
                <a:latin typeface="+mn-ea"/>
                <a:cs typeface="+mn-ea"/>
              </a:rPr>
              <a:t>工作时间安排，具体到季度或月</a:t>
            </a:r>
            <a:r>
              <a:rPr lang="zh-CN" altLang="en-US" sz="1400" i="1" dirty="0">
                <a:latin typeface="+mn-ea"/>
                <a:cs typeface="+mn-ea"/>
              </a:rPr>
              <a:t>（时间规划不超过</a:t>
            </a:r>
            <a:r>
              <a:rPr lang="en-US" altLang="zh-CN" sz="1400" i="1" dirty="0">
                <a:latin typeface="+mn-ea"/>
                <a:cs typeface="+mn-ea"/>
              </a:rPr>
              <a:t>2</a:t>
            </a:r>
            <a:r>
              <a:rPr lang="zh-CN" altLang="en-US" sz="1400" i="1" dirty="0">
                <a:latin typeface="+mn-ea"/>
                <a:cs typeface="+mn-ea"/>
              </a:rPr>
              <a:t>年）</a:t>
            </a:r>
            <a:endParaRPr lang="zh-CN" altLang="en-US" sz="1400" i="1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RESOURCE_RECORD_KEY" val="{&quot;29&quot;:[50052953]}"/>
</p:tagLst>
</file>

<file path=ppt/theme/theme1.xml><?xml version="1.0" encoding="utf-8"?>
<a:theme xmlns:a="http://schemas.openxmlformats.org/drawingml/2006/main" name="1_Office 主题  51PPT模板网​​">
  <a:themeElements>
    <a:clrScheme name="蓝橙黄通邑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0044B7"/>
      </a:accent1>
      <a:accent2>
        <a:srgbClr val="006FFE"/>
      </a:accent2>
      <a:accent3>
        <a:srgbClr val="FCA304"/>
      </a:accent3>
      <a:accent4>
        <a:srgbClr val="FADF3C"/>
      </a:accent4>
      <a:accent5>
        <a:srgbClr val="21569A"/>
      </a:accent5>
      <a:accent6>
        <a:srgbClr val="054EAC"/>
      </a:accent6>
      <a:hlink>
        <a:srgbClr val="003C85"/>
      </a:hlink>
      <a:folHlink>
        <a:srgbClr val="BFBFBF"/>
      </a:folHlink>
    </a:clrScheme>
    <a:fontScheme name="自定义 3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WPS 演示</Application>
  <PresentationFormat>宽屏</PresentationFormat>
  <Paragraphs>30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微软雅黑 Light</vt:lpstr>
      <vt:lpstr>Arial Unicode MS</vt:lpstr>
      <vt:lpstr>Arial Black</vt:lpstr>
      <vt:lpstr>等线</vt:lpstr>
      <vt:lpstr>1_Office 主题  51PPT模板网​​</vt:lpstr>
      <vt:lpstr>PowerPoint 演示文稿</vt:lpstr>
      <vt:lpstr>1、行业及市场</vt:lpstr>
      <vt:lpstr>2、产品和核心技术</vt:lpstr>
      <vt:lpstr>3、核心团队</vt:lpstr>
      <vt:lpstr>4、工作计划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 xuezhen</dc:creator>
  <cp:lastModifiedBy>Zyuki。</cp:lastModifiedBy>
  <cp:revision>146</cp:revision>
  <cp:lastPrinted>2025-03-16T10:01:00Z</cp:lastPrinted>
  <dcterms:created xsi:type="dcterms:W3CDTF">2025-03-16T10:01:00Z</dcterms:created>
  <dcterms:modified xsi:type="dcterms:W3CDTF">2026-05-25T09:09:48Z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BF0DAD95BC0D4D94B74BD62517A5A440_13</vt:lpwstr>
  </property>
  <property fmtid="{D5CDD505-2E9C-101B-9397-08002B2CF9AE}" pid="3" name="KSOProductBuildVer">
    <vt:lpwstr>2052-12.1.0.26375</vt:lpwstr>
  </property>
</Properties>
</file>