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21"/>
  </p:handout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26" y="2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各位老板好，今天跟大家聊一个实实在在能帮店里多赚钱的工具——创达云 AI 手机实景直播系统。不用请主播，不用懂技术，一部手机就能让你的店 24 小时在线接单。接下来我会用大家最关心的 10 个问题，把这件事讲透。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 10 个问题不是我编的，是我们跑了上百家实体店、工厂，老板们问得最多的。今天一个一个掰开揉碎讲，你心里有什么疑问，讲到对应的地方你就仔细听。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各位老板，咱们先不说产品，先说个大实话。现在的消费习惯变了，你问问身边的年轻人，买东西之前是不是先刷手机？将近一半的同城商家已经在用 AI 直播了，你再不跟上，不是跟不跟潮流的问题，是客户会不会被抢走的问题。特别是晚上那 30% 的订单，你关门了，别人没关，钱就被别人赚走了。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第一个问题，也是最多老板问的：请主播太贵了。咱们算笔账，一个主播一个月少说七八千，一年就是小十万，还不一定能留住人。创达云不一样，一次性投入，成本只有请主播的十分之一，而且它 24 小时不休息，相当于三个主播给你倒班干活，还不用发工资交社保。这笔账，谁都算得过来。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第二个问题，人手不够。很多老板说我也想做直播，可店里就这么几个人，谁来播？创达云的思路很简单：你不用出人。手机架好，AI 自动讲、自动回复观众问题，你该看店看店、该忙业务忙业务。真遇到重要客户，你拿起手机接两句就行，平时它就是你的免费员工，不用发工资的那种。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第三个问题，晚上关门错过订单。咱们算一下，你晚上十点关门、早上九点开门，中间 13 个小时店里是黑的。但这个时间段，恰恰是年轻人刷手机最凶、最容易冲动下单的时候。数据显示夜间订单能占到 30% 以上，也就是说你每天漏掉将近三分之一的生意。创达云 24 小时不打烊，你睡觉它直播，客户下单了，第二天你发货就行，等于睡着觉都在赚钱。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第四个问题，怕封号。这个担心太正常了，2026 年平台确实在严打。但你要搞清楚一件事：平台封的不是 AI，是假直播——那种循环放录像、话术一成不变的。创达云不一样，第一，播的是真实场景，手机实时拍的，画面是活的；第二，AI 每句话都是实时生成的，不是录音循环，每场都不一样；第三，系统自带风控，敏感词自动过滤。三重防护，把封号风险降到最低。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五个问题，不懂技术能不能做。我跟你说，创达云这个产品，就是给不懂技术的老板做的。全程就三步：第一步，把手机架好，对准你的店或者产品；第二步，系统里有现成的话术模板，选一个跟你行业匹配的；第三步，点一下开播。就这么简单，3 分钟搞定，比你发个朋友圈还容易。不需要懂电脑、不需要学运营、不需要会剪辑，会用手机就行。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六个问题，多平台怎么同时播。说实话，每个平台都有客户，抖音有流量、视频号有熟人、小红书有种草、快手有下沉市场。但你只有一个人一部手机，顾不过来。创达云的解决方案是：一套系统同时推流到多个平台，不需要多部手机、不需要多个人，AI 在每个平台都自动讲解自动回复，等于你一个人干了一个团队的活，把各个平台的流量一网打尽。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七个问题，真实场景和数字人哪个好。我跟你说句实在话：数字人那东西，客户一眼就看出来是假的，假人在那巴拉巴拉讲，你信吗？反正我不信。创达云不一样，播的是你真实的店面、真实的产品、真实的车间，客户看得见摸得着，心里踏实。而且平台现在也在查数字人，实景直播是合规安全的。做买卖拼到最后拼的是信任，真实就是最大的竞争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八个问题，工厂适不适合做直播。很多工厂老板说我一个开厂的，播啥呀？恰恰相反，工厂最该做直播。你想想，客户找你为什么？因为你是源头工厂，没有中间商赚差价。直播把你的生产线亮出来，客户一看，这真是工厂，不是倒爷，信任当场就建立了。以前客户要飞过来考察，现在手机一开，车间实时看，省时省力。车间就是最好的直播间，生产线就是最硬的广告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第九个问题，AI 回复客户靠谱吗。这个担心太正常了，毕竟生意是自己的，怕 AI 乱说把客户得罪了。创达云做了三层保障：第一，每个行业都有专属话术库，不是那种通用模板；第二，AI 能听懂口语、方言，不是只会背固定台词；第三，也是最重要的，遇到复杂问题，系统自动提醒你人工接管，你拿起手机说两句就行，不会让客户晾在那里。AI 打主力，你兜底，双保险。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最后一个问题，也是大家最关心的：多久能上手，什么时候看到效果？我给你一个明确的时间线：3 分钟上手开播，架好手机选好话术点一下就行；当天就有进客，开播就有流量，AI 自动接客；一周左右稳定出单，系统会根据数据自动优化话术；长期持续增长，24 小时不间断获客，账号越做权重越高。不用等不用学，今天装上今天就能播。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讲完了 10 个问题，咱们把创达云的核心能力总结一下，一共七大块：一部手机就能开播，不用额外设备；零主播，AI 自动讲解；AI 自动回复客户问题；24 小时不打烊，夜间也能接单；推流安全不封号，三重防护；多平台矩阵同时播；还有 3 分钟上手零门槛。这七个能力加在一起，就是给实体店老板量身打造的直播解决方案。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有老板问，我这个行业适合吗？我跟你说，只要你有店面、有产品、有客户，就适合。餐饮可以拍后厨、拍菜品，做同城团购引流；零售可以拍货架、拍产品，线上线下一起卖；美业可以拍环境、拍服务过程，吸引客户预约到店；工厂可以拍生产线，让客户看到源头实力；酒店可以拍房间、拍设施，全天候接预订。五大行业全覆盖，你的生意也在里面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各位老板，今天讲了这么多，最后说句掏心窝子的话：直播不是要不要做的问题，是什么时候做的问题。你的同行已经在用 AI 直播 24 小时接单了，你再等，客户就被别人抢走了。创达云成本只有请主播的十分之一，24 小时不打烊，3 分钟就能上手。今天就联系我们，免费试用，让你的店也能全天候在线赚钱。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4332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1B4332">
                  <a:alpha val="85000"/>
                </a:srgbClr>
              </a:gs>
              <a:gs pos="50000">
                <a:srgbClr val="1B4332">
                  <a:alpha val="55000"/>
                </a:srgbClr>
              </a:gs>
              <a:gs pos="100000">
                <a:srgbClr val="1B4332">
                  <a:alpha val="3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914400" y="1778000"/>
            <a:ext cx="889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AI 实景直播 · 实体店增长新引擎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914400" y="2540000"/>
            <a:ext cx="10414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5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创达云 AI 手机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5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实景直播系统</a:t>
            </a:r>
            <a:endParaRPr lang="en-US" sz="5200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14400" y="44450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一部手机开播 · 零主播 · 24 小时不打烊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31830">
            <a:off x="914429" y="5200650"/>
            <a:ext cx="1371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E76F51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AutoShape 8"/>
          <p:cNvSpPr/>
          <p:nvPr/>
        </p:nvSpPr>
        <p:spPr>
          <a:xfrm>
            <a:off x="914400" y="5461000"/>
            <a:ext cx="762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让每个实体店老板都能轻松做直播，成本仅为请主播的 1/10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4400" y="711200"/>
            <a:ext cx="762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CONTENTS · 目录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914400" y="1092200"/>
            <a:ext cx="10160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1A1A1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今天聊透 10 个老板最关心的问题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71609">
            <a:off x="914466" y="2000250"/>
            <a:ext cx="60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E76F51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914400" y="2349500"/>
            <a:ext cx="508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r>
              <a:rPr lang="en-US" sz="1600" b="1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请主播成本太高怎么办？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14400" y="2857500"/>
            <a:ext cx="508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r>
              <a:rPr lang="en-US" sz="1600" b="1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没人手做直播怎么办？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14400" y="3365500"/>
            <a:ext cx="508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r>
              <a:rPr lang="en-US" sz="1600" b="1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晚上关门错过订单怎么办？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14400" y="3873500"/>
            <a:ext cx="508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r>
              <a:rPr lang="en-US" sz="1600" b="1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怕 AI 直播被封号怎么办？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14400" y="4381500"/>
            <a:ext cx="508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</a:t>
            </a:r>
            <a:r>
              <a:rPr lang="en-US" sz="1600" b="1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不懂技术能不能做？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77000" y="2349500"/>
            <a:ext cx="508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</a:t>
            </a:r>
            <a:r>
              <a:rPr lang="en-US" sz="1600" b="1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多平台怎么同时播？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77000" y="2857500"/>
            <a:ext cx="508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07</a:t>
            </a:r>
            <a:r>
              <a:rPr lang="en-US" sz="1600" b="1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真实场景和数字人哪个好？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77000" y="3365500"/>
            <a:ext cx="508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08</a:t>
            </a:r>
            <a:r>
              <a:rPr lang="en-US" sz="1600" b="1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工厂适不适合做直播？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77000" y="3873500"/>
            <a:ext cx="508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09</a:t>
            </a:r>
            <a:r>
              <a:rPr lang="en-US" sz="1600" b="1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AI 回复客户靠谱吗？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477000" y="4381500"/>
            <a:ext cx="508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10</a:t>
            </a:r>
            <a:r>
              <a:rPr lang="en-US" sz="1600" b="1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多久能上手看到效果？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4212">
            <a:off x="914404" y="5200650"/>
            <a:ext cx="10363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914400" y="5461000"/>
            <a:ext cx="103632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5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每个问题都按「扎心痛点 → 描述困境 → AI 怎么解决 → 下一步行动」来讲，听完你就知道这件事到底值不值得做。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4400" y="711200"/>
            <a:ext cx="762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行业现状 · 不看不行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914400" y="1143000"/>
            <a:ext cx="6350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3600" b="1" i="0" u="none" strike="noStrike">
                <a:solidFill>
                  <a:srgbClr val="1A1A1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你的客户都在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3600" b="1" i="0" u="none" strike="noStrike">
                <a:solidFill>
                  <a:srgbClr val="1A1A1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直播间里刷手机</a:t>
            </a:r>
            <a:endParaRPr lang="en-US" sz="3600" b="1" i="0" u="none" strike="noStrike">
              <a:solidFill>
                <a:srgbClr val="1A1A1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4" name="Connector 4"/>
          <p:cNvCxnSpPr/>
          <p:nvPr/>
        </p:nvCxnSpPr>
        <p:spPr>
          <a:xfrm rot="-71609">
            <a:off x="914466" y="2914650"/>
            <a:ext cx="60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E76F51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914400" y="3238500"/>
            <a:ext cx="5588000" cy="266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6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以前开店，守着门头等人进来就行。现在不一样了——</a:t>
            </a:r>
            <a:endParaRPr lang="en-US" sz="1100"/>
          </a:p>
          <a:p>
            <a:pPr marL="0" indent="0" algn="l">
              <a:lnSpc>
                <a:spcPct val="150000"/>
              </a:lnSpc>
            </a:pPr>
            <a:endParaRPr lang="en-US" sz="1100"/>
          </a:p>
          <a:p>
            <a:pPr marL="0" indent="0" algn="l">
              <a:lnSpc>
                <a:spcPct val="150000"/>
              </a:lnSpc>
            </a:pPr>
            <a:r>
              <a:rPr lang="en-US" sz="16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吃饭先刷抖音看哪家评价好，买东西先看直播间有没有优惠，连找个修车的都要先搜一搜。</a:t>
            </a:r>
            <a:endParaRPr lang="en-US" sz="1600" b="0" i="0" u="none" strike="noStrike">
              <a:solidFill>
                <a:srgbClr val="4A4A4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</a:pPr>
            <a:endParaRPr lang="en-US" sz="1600" b="0" i="0" u="none" strike="noStrike">
              <a:solidFill>
                <a:srgbClr val="4A4A4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6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客户不在街上了，在手机里。你不直播，就等于把门口的流量让给了隔壁。</a:t>
            </a:r>
            <a:endParaRPr lang="en-US" sz="1600" b="0" i="0" u="none" strike="noStrike">
              <a:solidFill>
                <a:srgbClr val="4A4A4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112000" y="1143000"/>
            <a:ext cx="4165600" cy="2286000"/>
          </a:xfrm>
          <a:prstGeom prst="roundRect">
            <a:avLst>
              <a:gd name="adj" fmla="val 0"/>
            </a:avLst>
          </a:prstGeom>
          <a:solidFill>
            <a:srgbClr val="1B433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7429500" y="1460500"/>
            <a:ext cx="355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56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45%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429500" y="2540000"/>
            <a:ext cx="355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2026 年同城商家 AI 直播渗透率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5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将近一半同行已经在做了</a:t>
            </a:r>
            <a:endParaRPr lang="en-US" sz="1500" b="0" i="0" u="none" strike="noStrike">
              <a:solidFill>
                <a:srgbClr val="FFFFFF">
                  <a:alpha val="90196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7112000" y="3683000"/>
            <a:ext cx="41656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1B4332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7429500" y="4000500"/>
            <a:ext cx="355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56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30%+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429500" y="5080000"/>
            <a:ext cx="355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夜间订单占比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5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你关门睡觉的时候，别人在接单</a:t>
            </a:r>
            <a:endParaRPr lang="en-US" sz="1500" b="0" i="0" u="none" strike="noStrike">
              <a:solidFill>
                <a:srgbClr val="4A4A4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914400" y="6223000"/>
            <a:ext cx="635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4A4A4A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数据来源：2026 本地生活 AI 直播行业报告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4400" y="635000"/>
            <a:ext cx="127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E76F51">
                    <a:alpha val="3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032000" y="762000"/>
            <a:ext cx="889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A1A1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请主播成本太高，实在请不起怎么办？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12">
            <a:off x="914404" y="1581150"/>
            <a:ext cx="10363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914400" y="1841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你是不是也这样想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14400" y="2222500"/>
            <a:ext cx="4826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5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一个靠谱的主播，底薪加提成一个月少说七八千，还得管吃管住、培训带人。</a:t>
            </a:r>
            <a:endParaRPr lang="en-US" sz="1100"/>
          </a:p>
          <a:p>
            <a:pPr marL="0" indent="0" algn="l">
              <a:lnSpc>
                <a:spcPct val="150000"/>
              </a:lnSpc>
            </a:pPr>
            <a:endParaRPr lang="en-US" sz="1100"/>
          </a:p>
          <a:p>
            <a:pPr marL="0" indent="0" algn="l">
              <a:lnSpc>
                <a:spcPct val="150000"/>
              </a:lnSpc>
            </a:pPr>
            <a:r>
              <a:rPr lang="en-US" sz="15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好不容易培养出来了，人家说走就走，你又得从头再来。小本生意，真扛不住这个开销。</a:t>
            </a:r>
            <a:endParaRPr lang="en-US" sz="1500" b="0" i="0" u="none" strike="noStrike">
              <a:solidFill>
                <a:srgbClr val="4A4A4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914400" y="4445000"/>
            <a:ext cx="4826000" cy="1651000"/>
          </a:xfrm>
          <a:prstGeom prst="roundRect">
            <a:avLst>
              <a:gd name="adj" fmla="val 0"/>
            </a:avLst>
          </a:prstGeom>
          <a:solidFill>
            <a:srgbClr val="1B4332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1168400" y="46355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传统请主播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68400" y="5016500"/>
            <a:ext cx="431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3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月薪 7000-15000 元 + 提成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3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每天最多播 6-8 小时，还得休息</a:t>
            </a:r>
            <a:endParaRPr lang="en-US" sz="1300" b="0" i="0" u="none" strike="noStrike">
              <a:solidFill>
                <a:srgbClr val="4A4A4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3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人员流动大，培训成本高</a:t>
            </a:r>
            <a:endParaRPr lang="en-US" sz="1300" b="0" i="0" u="none" strike="noStrike">
              <a:solidFill>
                <a:srgbClr val="4A4A4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477000" y="1841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创达云怎么解决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77000" y="2222500"/>
            <a:ext cx="4826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5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AI 自动讲解，不用请一个主播。系统 24 小时不间断播，不会累、不会请假、不会跳槽。</a:t>
            </a:r>
            <a:endParaRPr lang="en-US" sz="1100"/>
          </a:p>
          <a:p>
            <a:pPr marL="0" indent="0" algn="l">
              <a:lnSpc>
                <a:spcPct val="150000"/>
              </a:lnSpc>
            </a:pPr>
            <a:endParaRPr lang="en-US" sz="1100"/>
          </a:p>
          <a:p>
            <a:pPr marL="0" indent="0" algn="l">
              <a:lnSpc>
                <a:spcPct val="150000"/>
              </a:lnSpc>
            </a:pPr>
            <a:r>
              <a:rPr lang="en-US" sz="15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你只需要把手机架好，剩下的交给它。</a:t>
            </a:r>
            <a:endParaRPr lang="en-US" sz="1500" b="0" i="0" u="none" strike="noStrike">
              <a:solidFill>
                <a:srgbClr val="4A4A4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6477000" y="3683000"/>
            <a:ext cx="4826000" cy="2413000"/>
          </a:xfrm>
          <a:prstGeom prst="roundRect">
            <a:avLst>
              <a:gd name="adj" fmla="val 0"/>
            </a:avLst>
          </a:prstGeom>
          <a:solidFill>
            <a:srgbClr val="1B433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6731000" y="38735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创达云 AI 直播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731000" y="4318000"/>
            <a:ext cx="431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成本仅 1/10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731000" y="5143500"/>
            <a:ext cx="431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一次性投入，长期使用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3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24 小时在线，相当于 3 个主播倒班</a:t>
            </a:r>
            <a:endParaRPr lang="en-US" sz="1300" b="0" i="0" u="none" strike="noStrike">
              <a:solidFill>
                <a:srgbClr val="FFFFFF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3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不用发工资、不用交社保、不会离职</a:t>
            </a:r>
            <a:endParaRPr lang="en-US" sz="1300" b="0" i="0" u="none" strike="noStrike">
              <a:solidFill>
                <a:srgbClr val="FFFFFF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4400" y="635000"/>
            <a:ext cx="127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E76F51">
                    <a:alpha val="3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Q2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032000" y="762000"/>
            <a:ext cx="889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A1A1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店里就两三个人，根本抽不出人手做直播？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12">
            <a:off x="914404" y="1581150"/>
            <a:ext cx="10363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914400" y="1905000"/>
            <a:ext cx="10363200" cy="1397000"/>
          </a:xfrm>
          <a:prstGeom prst="roundRect">
            <a:avLst>
              <a:gd name="adj" fmla="val 0"/>
            </a:avLst>
          </a:prstGeom>
          <a:solidFill>
            <a:srgbClr val="E76F51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219200" y="2133600"/>
            <a:ext cx="977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说的是不是你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219200" y="2514600"/>
            <a:ext cx="977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6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老板娘要看店收银，老板要进货跑业务，员工忙得脚不沾地。谁来对着手机讲几个小时？想做直播，可真的腾不出人啊。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14400" y="3619500"/>
            <a:ext cx="10363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创达云的答案：零人手，全自动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71609">
            <a:off x="914466" y="4057650"/>
            <a:ext cx="60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E76F51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" name="AutoShape 10"/>
          <p:cNvSpPr/>
          <p:nvPr/>
        </p:nvSpPr>
        <p:spPr>
          <a:xfrm>
            <a:off x="914400" y="4318000"/>
            <a:ext cx="317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架上手机就走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14400" y="4762500"/>
            <a:ext cx="317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4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手机往支架上一放，对准店面或产品，系统自动开始讲解，你该忙啥忙啥去。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5365623">
            <a:off x="3835400" y="5010182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826000" y="4318000"/>
            <a:ext cx="317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AI 自己接话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826000" y="4762500"/>
            <a:ext cx="317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4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观众发评论问价格、问地址、问营业时间，AI 自动识别、自动回复，不用人盯着。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5365623">
            <a:off x="7747000" y="5010182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8737600" y="4318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有事随时接管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737600" y="4762500"/>
            <a:ext cx="254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4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遇到大客户或复杂问题，你拿起手机说两句就行，平时完全不用管。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14400" y="6032500"/>
            <a:ext cx="10363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人不够，不是不做直播的理由——让 AI 当你的免费员工。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l="25000" r="25000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6096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1B4332">
                  <a:alpha val="30000"/>
                </a:srgbClr>
              </a:gs>
              <a:gs pos="100000">
                <a:srgbClr val="1B4332">
                  <a:alpha val="6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508000" y="762000"/>
            <a:ext cx="127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E76F51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4826000"/>
            <a:ext cx="5080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你关门睡觉的时候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2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别人在接单赚钱</a:t>
            </a:r>
            <a:endParaRPr lang="en-US" sz="2800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6604000" y="635000"/>
            <a:ext cx="508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A1A1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晚上关门了，错过订单怎么办？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71609">
            <a:off x="6604066" y="1454150"/>
            <a:ext cx="60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E76F51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AutoShape 8"/>
          <p:cNvSpPr/>
          <p:nvPr/>
        </p:nvSpPr>
        <p:spPr>
          <a:xfrm>
            <a:off x="6604000" y="1714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扎心现实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04000" y="2095500"/>
            <a:ext cx="4826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5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晚上十点关门，早上九点开门，一天 13 个小时店里没人。可这个时间段，恰恰是很多人刷手机、下单的时候。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604000" y="3492500"/>
            <a:ext cx="4826000" cy="1270000"/>
          </a:xfrm>
          <a:prstGeom prst="roundRect">
            <a:avLst>
              <a:gd name="adj" fmla="val 0"/>
            </a:avLst>
          </a:prstGeom>
          <a:solidFill>
            <a:srgbClr val="1B433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858000" y="3683000"/>
            <a:ext cx="431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夜间订单占比 30%+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858000" y="4318000"/>
            <a:ext cx="431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意味着你每天漏掉近三分之一的生意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604000" y="5016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创达云怎么解决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604000" y="53975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5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24 小时不打烊，你睡觉它直播。手机架在店里，AI 一直讲一直接客，客户随时下单，第二天你直接发货就行。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4400" y="635000"/>
            <a:ext cx="127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E76F51">
                    <a:alpha val="3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Q4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032000" y="762000"/>
            <a:ext cx="914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A1A1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怕 AI 直播被封号？这个担心太有必要了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12">
            <a:off x="914404" y="1581150"/>
            <a:ext cx="10363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914400" y="1841500"/>
            <a:ext cx="103632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5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2026 年平台严打纯录播挂机，很多老板用循环录像被限流、封号。但你要搞清楚：平台封的不是 AI，是</a:t>
            </a:r>
            <a:r>
              <a:rPr lang="en-US" sz="1500" b="1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假直播</a:t>
            </a:r>
            <a:r>
              <a:rPr lang="en-US" sz="15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。创达云播的是真实场景，走的是合规路线。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14400" y="2794000"/>
            <a:ext cx="10363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创达云三重安全防护，把封号风险降到最低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71609">
            <a:off x="914466" y="3232150"/>
            <a:ext cx="60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E76F51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AutoShape 8"/>
          <p:cNvSpPr/>
          <p:nvPr/>
        </p:nvSpPr>
        <p:spPr>
          <a:xfrm>
            <a:off x="914400" y="3556000"/>
            <a:ext cx="3251200" cy="2540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1168400" y="3810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168400" y="4381500"/>
            <a:ext cx="2743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真实场景，不是录播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168400" y="4826000"/>
            <a:ext cx="27432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手机实时拍摄店面、车间、产品，画面是活的、动态的，平台检测到的是真实直播，不是循环录像。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470400" y="3556000"/>
            <a:ext cx="3251200" cy="2540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724400" y="3810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724400" y="4381500"/>
            <a:ext cx="2743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实时话术，不重复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724400" y="4826000"/>
            <a:ext cx="27432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AI 每句话都是实时生成的，不是录音循环。每场直播话术都不一样，平台音视频查重查不到重复。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026400" y="3556000"/>
            <a:ext cx="3251200" cy="2540000"/>
          </a:xfrm>
          <a:prstGeom prst="roundRect">
            <a:avLst>
              <a:gd name="adj" fmla="val 0"/>
            </a:avLst>
          </a:prstGeom>
          <a:solidFill>
            <a:srgbClr val="1B433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8280400" y="3810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80400" y="4381500"/>
            <a:ext cx="2743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全域风控，自动避坑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280400" y="4826000"/>
            <a:ext cx="27432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同步全平台敏感词库，自动过滤极限词、违规词，话术逐句审核，从源头降低违规概率。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914400" y="6350000"/>
            <a:ext cx="103632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记住：平台封的是假直播，不是真直播。实景 + 实时 AI，就是最安全的方式。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4400" y="635000"/>
            <a:ext cx="127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E76F51">
                    <a:alpha val="3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Q5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032000" y="762000"/>
            <a:ext cx="889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A1A1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我不懂技术，也能做直播吗？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12">
            <a:off x="914404" y="1581150"/>
            <a:ext cx="10363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914400" y="1905000"/>
            <a:ext cx="103632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6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很多老板说：我连电脑都玩不明白，直播这么复杂的东西，我哪搞得定？说实话，以前确实难，但现在不一样了——创达云就是给不懂技术的老板做的。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14400" y="2857500"/>
            <a:ext cx="10363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 分钟上手，就三步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71609">
            <a:off x="914466" y="3295650"/>
            <a:ext cx="60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E76F51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AutoShape 8"/>
          <p:cNvSpPr/>
          <p:nvPr/>
        </p:nvSpPr>
        <p:spPr>
          <a:xfrm>
            <a:off x="1270000" y="3810000"/>
            <a:ext cx="1016000" cy="1016000"/>
          </a:xfrm>
          <a:prstGeom prst="ellipse">
            <a:avLst/>
          </a:prstGeom>
          <a:solidFill>
            <a:srgbClr val="1B433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1270000" y="4000500"/>
            <a:ext cx="101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5016500"/>
            <a:ext cx="203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架好手机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5397500"/>
            <a:ext cx="203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3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把手机放在支架上，对准你的店面、货架或产品，跟拍视频一样简单。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28647">
            <a:off x="2794026" y="4311650"/>
            <a:ext cx="152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1B4332">
                <a:alpha val="30000"/>
              </a:srgbClr>
            </a:solidFill>
            <a:prstDash val="dash"/>
            <a:round/>
            <a:headEnd type="none" w="lg" len="lg"/>
            <a:tailEnd type="arrow" w="lg" len="lg"/>
          </a:ln>
        </p:spPr>
      </p:cxnSp>
      <p:sp>
        <p:nvSpPr>
          <p:cNvPr id="13" name="AutoShape 13"/>
          <p:cNvSpPr/>
          <p:nvPr/>
        </p:nvSpPr>
        <p:spPr>
          <a:xfrm>
            <a:off x="4826000" y="3810000"/>
            <a:ext cx="1016000" cy="1016000"/>
          </a:xfrm>
          <a:prstGeom prst="ellipse">
            <a:avLst/>
          </a:prstGeom>
          <a:solidFill>
            <a:srgbClr val="1B433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4826000" y="4000500"/>
            <a:ext cx="101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318000" y="5016500"/>
            <a:ext cx="203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选好话术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318000" y="5397500"/>
            <a:ext cx="203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3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系统里有各行各业现成的话术模板，选一个跟你生意匹配的就行。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28647">
            <a:off x="6350026" y="4311650"/>
            <a:ext cx="152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1B4332">
                <a:alpha val="30000"/>
              </a:srgbClr>
            </a:solidFill>
            <a:prstDash val="dash"/>
            <a:round/>
            <a:headEnd type="none" w="lg" len="lg"/>
            <a:tailEnd type="arrow" w="lg" len="lg"/>
          </a:ln>
        </p:spPr>
      </p:cxnSp>
      <p:sp>
        <p:nvSpPr>
          <p:cNvPr id="18" name="AutoShape 18"/>
          <p:cNvSpPr/>
          <p:nvPr/>
        </p:nvSpPr>
        <p:spPr>
          <a:xfrm>
            <a:off x="8382000" y="3810000"/>
            <a:ext cx="1016000" cy="1016000"/>
          </a:xfrm>
          <a:prstGeom prst="ellipse">
            <a:avLst/>
          </a:prstGeom>
          <a:solidFill>
            <a:srgbClr val="E76F5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8382000" y="4000500"/>
            <a:ext cx="101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874000" y="5016500"/>
            <a:ext cx="203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点开播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874000" y="5397500"/>
            <a:ext cx="203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3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点一下开始直播，AI 自动讲、自动接客，你该干嘛干嘛去。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914400" y="6286500"/>
            <a:ext cx="10363200" cy="12700"/>
          </a:xfrm>
          <a:prstGeom prst="roundRect">
            <a:avLst>
              <a:gd name="adj" fmla="val 0"/>
            </a:avLst>
          </a:prstGeom>
          <a:solidFill>
            <a:srgbClr val="1B4332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4400" y="635000"/>
            <a:ext cx="127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E76F51">
                    <a:alpha val="3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Q6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032000" y="762000"/>
            <a:ext cx="889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A1A1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想多平台同时播，顾不过来怎么办？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12">
            <a:off x="914404" y="1581150"/>
            <a:ext cx="10363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914400" y="19050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现实困境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14400" y="2286000"/>
            <a:ext cx="4826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5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抖音有流量，视频号有熟人，小红书有种草，快手有下沉市场——每个平台都有客户，但你只有一个人、一部手机。</a:t>
            </a:r>
            <a:endParaRPr lang="en-US" sz="1100"/>
          </a:p>
          <a:p>
            <a:pPr marL="0" indent="0" algn="l">
              <a:lnSpc>
                <a:spcPct val="150000"/>
              </a:lnSpc>
            </a:pPr>
            <a:endParaRPr lang="en-US" sz="1100"/>
          </a:p>
          <a:p>
            <a:pPr marL="0" indent="0" algn="l">
              <a:lnSpc>
                <a:spcPct val="150000"/>
              </a:lnSpc>
            </a:pPr>
            <a:r>
              <a:rPr lang="en-US" sz="15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一个平台都播不明白，还想多平台同时播？想都不敢想。</a:t>
            </a:r>
            <a:endParaRPr lang="en-US" sz="1500" b="0" i="0" u="none" strike="noStrike">
              <a:solidFill>
                <a:srgbClr val="4A4A4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914400" y="4318000"/>
            <a:ext cx="4826000" cy="1905000"/>
          </a:xfrm>
          <a:prstGeom prst="roundRect">
            <a:avLst>
              <a:gd name="adj" fmla="val 0"/>
            </a:avLst>
          </a:prstGeom>
          <a:solidFill>
            <a:srgbClr val="1B4332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1168400" y="45466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传统方式的死穴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68400" y="4953000"/>
            <a:ext cx="4318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一部手机只能播一个平台，想多平台就得买多部手机、请多个人，成本翻几倍，还不一定能播好。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77000" y="19050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创达云：一套系统，全平台覆盖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77000" y="2413000"/>
            <a:ext cx="2286000" cy="762000"/>
          </a:xfrm>
          <a:prstGeom prst="roundRect">
            <a:avLst>
              <a:gd name="adj" fmla="val 0"/>
            </a:avLst>
          </a:prstGeom>
          <a:solidFill>
            <a:srgbClr val="1B433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6477000" y="2603500"/>
            <a:ext cx="228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抖音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017000" y="2413000"/>
            <a:ext cx="2286000" cy="762000"/>
          </a:xfrm>
          <a:prstGeom prst="roundRect">
            <a:avLst>
              <a:gd name="adj" fmla="val 0"/>
            </a:avLst>
          </a:prstGeom>
          <a:solidFill>
            <a:srgbClr val="1B433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9017000" y="2603500"/>
            <a:ext cx="228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快手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477000" y="3365500"/>
            <a:ext cx="2286000" cy="762000"/>
          </a:xfrm>
          <a:prstGeom prst="roundRect">
            <a:avLst>
              <a:gd name="adj" fmla="val 0"/>
            </a:avLst>
          </a:prstGeom>
          <a:solidFill>
            <a:srgbClr val="1B433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477000" y="3556000"/>
            <a:ext cx="228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视频号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9017000" y="3365500"/>
            <a:ext cx="2286000" cy="762000"/>
          </a:xfrm>
          <a:prstGeom prst="roundRect">
            <a:avLst>
              <a:gd name="adj" fmla="val 0"/>
            </a:avLst>
          </a:prstGeom>
          <a:solidFill>
            <a:srgbClr val="1B433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9017000" y="3556000"/>
            <a:ext cx="228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小红书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477000" y="4318000"/>
            <a:ext cx="4826000" cy="1905000"/>
          </a:xfrm>
          <a:prstGeom prst="roundRect">
            <a:avLst>
              <a:gd name="adj" fmla="val 0"/>
            </a:avLst>
          </a:prstGeom>
          <a:solidFill>
            <a:srgbClr val="E76F5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6731000" y="45466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一套系统，随时随地可以开播任何平台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731000" y="4953000"/>
            <a:ext cx="4318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不需要多部手机、不需要多个人，创达云一套系统就能多个平台直播，AI 在每个平台自动讲解、自动回复，流量一网打尽。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4400" y="635000"/>
            <a:ext cx="127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E76F51">
                    <a:alpha val="3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Q7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032000" y="762000"/>
            <a:ext cx="889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A1A1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真实场景和数字人，到底哪个好？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12">
            <a:off x="914404" y="1581150"/>
            <a:ext cx="10363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914400" y="1905000"/>
            <a:ext cx="10363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5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很多老板问：数字人看起来也挺方便，跟你们这个实景直播有啥区别？说实话，区别大了——客户信不信你，全在这上面。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14400" y="2730500"/>
            <a:ext cx="4826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8C8C8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168400" y="2984500"/>
            <a:ext cx="431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96969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数字人直播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0110">
            <a:off x="1168409" y="3524250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8C8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168400" y="3746500"/>
            <a:ext cx="4318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67000"/>
              </a:lnSpc>
              <a:defRPr/>
            </a:pPr>
            <a:r>
              <a:rPr lang="en-US" sz="1400" b="0" i="0" u="none" strike="noStrike">
                <a:solidFill>
                  <a:srgbClr val="7878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× 假人出镜，客户一眼看穿</a:t>
            </a:r>
            <a:endParaRPr lang="en-US" sz="1100"/>
          </a:p>
          <a:p>
            <a:pPr marL="0" indent="0" algn="l">
              <a:lnSpc>
                <a:spcPct val="167000"/>
              </a:lnSpc>
            </a:pPr>
            <a:r>
              <a:rPr lang="en-US" sz="1400" b="0" i="0" u="none" strike="noStrike">
                <a:solidFill>
                  <a:srgbClr val="7878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× 画面僵硬，没有真实感</a:t>
            </a:r>
            <a:endParaRPr lang="en-US" sz="1400" b="0" i="0" u="none" strike="noStrike">
              <a:solidFill>
                <a:srgbClr val="78787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67000"/>
              </a:lnSpc>
            </a:pPr>
            <a:r>
              <a:rPr lang="en-US" sz="1400" b="0" i="0" u="none" strike="noStrike">
                <a:solidFill>
                  <a:srgbClr val="7878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× 平台严查，容易被限流</a:t>
            </a:r>
            <a:endParaRPr lang="en-US" sz="1400" b="0" i="0" u="none" strike="noStrike">
              <a:solidFill>
                <a:srgbClr val="78787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67000"/>
              </a:lnSpc>
            </a:pPr>
            <a:r>
              <a:rPr lang="en-US" sz="1400" b="0" i="0" u="none" strike="noStrike">
                <a:solidFill>
                  <a:srgbClr val="7878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× 无法展示真实店面和产品</a:t>
            </a:r>
            <a:endParaRPr lang="en-US" sz="1400" b="0" i="0" u="none" strike="noStrike">
              <a:solidFill>
                <a:srgbClr val="78787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67000"/>
              </a:lnSpc>
            </a:pPr>
            <a:r>
              <a:rPr lang="en-US" sz="1400" b="0" i="0" u="none" strike="noStrike">
                <a:solidFill>
                  <a:srgbClr val="7878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× 客户信任度低，转化差</a:t>
            </a:r>
            <a:endParaRPr lang="en-US" sz="1400" b="0" i="0" u="none" strike="noStrike">
              <a:solidFill>
                <a:srgbClr val="78787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451600" y="2730500"/>
            <a:ext cx="4826000" cy="3556000"/>
          </a:xfrm>
          <a:prstGeom prst="roundRect">
            <a:avLst>
              <a:gd name="adj" fmla="val 0"/>
            </a:avLst>
          </a:prstGeom>
          <a:solidFill>
            <a:srgbClr val="1B433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705600" y="2984500"/>
            <a:ext cx="431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创达云实景直播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0110">
            <a:off x="6705609" y="3524250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705600" y="3746500"/>
            <a:ext cx="4318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67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√ 真实店面出镜，客户看得见</a:t>
            </a:r>
            <a:endParaRPr lang="en-US" sz="1100"/>
          </a:p>
          <a:p>
            <a:pPr marL="0" indent="0" algn="l">
              <a:lnSpc>
                <a:spcPct val="167000"/>
              </a:lnSpc>
            </a:pPr>
            <a:r>
              <a:rPr lang="en-US" sz="1400" b="0" i="0" u="none" strike="noStrike">
                <a:solidFill>
                  <a:srgbClr val="FFFFFF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√ 实时画面，有烟火气有温度</a:t>
            </a:r>
            <a:endParaRPr lang="en-US" sz="1400" b="0" i="0" u="none" strike="noStrike">
              <a:solidFill>
                <a:srgbClr val="FFFFFF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67000"/>
              </a:lnSpc>
            </a:pPr>
            <a:r>
              <a:rPr lang="en-US" sz="1400" b="0" i="0" u="none" strike="noStrike">
                <a:solidFill>
                  <a:srgbClr val="FFFFFF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√ 合规安全，平台不打压</a:t>
            </a:r>
            <a:endParaRPr lang="en-US" sz="1400" b="0" i="0" u="none" strike="noStrike">
              <a:solidFill>
                <a:srgbClr val="FFFFFF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67000"/>
              </a:lnSpc>
            </a:pPr>
            <a:r>
              <a:rPr lang="en-US" sz="1400" b="0" i="0" u="none" strike="noStrike">
                <a:solidFill>
                  <a:srgbClr val="FFFFFF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√ 产品、车间、环境真实展示</a:t>
            </a:r>
            <a:endParaRPr lang="en-US" sz="1400" b="0" i="0" u="none" strike="noStrike">
              <a:solidFill>
                <a:srgbClr val="FFFFFF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67000"/>
              </a:lnSpc>
            </a:pPr>
            <a:r>
              <a:rPr lang="en-US" sz="1400" b="0" i="0" u="none" strike="noStrike">
                <a:solidFill>
                  <a:srgbClr val="FFFFFF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√ 客户信任度高，转化好</a:t>
            </a:r>
            <a:endParaRPr lang="en-US" sz="1400" b="0" i="0" u="none" strike="noStrike">
              <a:solidFill>
                <a:srgbClr val="FFFFFF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914400" y="6477000"/>
            <a:ext cx="103632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做买卖，拼到最后拼的是信任。真实，就是最大的竞争力。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l="25000" r="25000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6096000" y="0"/>
            <a:ext cx="6096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1B4332">
                  <a:alpha val="50000"/>
                </a:srgbClr>
              </a:gs>
              <a:gs pos="100000">
                <a:srgbClr val="1B4332">
                  <a:alpha val="2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914400" y="635000"/>
            <a:ext cx="127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E76F51">
                    <a:alpha val="3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Q8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2032000" y="762000"/>
            <a:ext cx="393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A1A1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工厂适不适合做直播？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9341">
            <a:off x="914409" y="1581150"/>
            <a:ext cx="4673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914400" y="19050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工厂老板的顾虑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14400" y="2286000"/>
            <a:ext cx="4826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5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我一个开工厂的，车间乱糟糟的，播啥呀？客户都是批发商，又不看直播。做直播是不是跟我没关系？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14400" y="3746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恰恰相反，工厂最该做直播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71609">
            <a:off x="914466" y="4184650"/>
            <a:ext cx="60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E76F51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1" name="AutoShape 11"/>
          <p:cNvSpPr/>
          <p:nvPr/>
        </p:nvSpPr>
        <p:spPr>
          <a:xfrm>
            <a:off x="914400" y="44450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源头工厂，就是最大的卖点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14400" y="4889500"/>
            <a:ext cx="4826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4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客户为什么找你？因为你是源头，没有中间商。直播把生产线亮出来，客户一看：这真是工厂，不是倒爷。</a:t>
            </a:r>
            <a:endParaRPr lang="en-US" sz="1100"/>
          </a:p>
          <a:p>
            <a:pPr marL="0" indent="0" algn="l">
              <a:lnSpc>
                <a:spcPct val="150000"/>
              </a:lnSpc>
            </a:pPr>
            <a:endParaRPr lang="en-US" sz="1100"/>
          </a:p>
          <a:p>
            <a:pPr marL="0" indent="0" algn="l">
              <a:lnSpc>
                <a:spcPct val="150000"/>
              </a:lnSpc>
            </a:pPr>
            <a:r>
              <a:rPr lang="en-US" sz="14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以前客户要飞过来考察，现在手机一开，车间实时看，信任当场就建立了。批发商看了放心，终端客户看了也想买。</a:t>
            </a:r>
            <a:endParaRPr lang="en-US" sz="1400" b="0" i="0" u="none" strike="noStrike">
              <a:solidFill>
                <a:srgbClr val="4A4A4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604000" y="5334000"/>
            <a:ext cx="508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车间就是最好的直播间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2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生产线就是最硬的广告</a:t>
            </a:r>
            <a:endParaRPr lang="en-US" sz="2400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4400" y="635000"/>
            <a:ext cx="127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E76F51">
                    <a:alpha val="3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Q9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032000" y="762000"/>
            <a:ext cx="889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A1A1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AI 回复客户，靠谱吗？别把客户得罪了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12">
            <a:off x="914404" y="1581150"/>
            <a:ext cx="10363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914400" y="19050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你的担心很正常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14400" y="2286000"/>
            <a:ext cx="4826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5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客户问个问题，AI 答非所问怎么办？说的话不靠谱，把客户得罪了怎么办？毕竟生意是自己的，不敢乱来。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14400" y="4064000"/>
            <a:ext cx="4826000" cy="2159000"/>
          </a:xfrm>
          <a:prstGeom prst="roundRect">
            <a:avLst>
              <a:gd name="adj" fmla="val 0"/>
            </a:avLst>
          </a:prstGeom>
          <a:solidFill>
            <a:srgbClr val="1B4332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1168400" y="42926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传统 AI 客服的毛病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68400" y="4699000"/>
            <a:ext cx="4318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3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× 只会背固定话术，不会变通</a:t>
            </a:r>
            <a:endParaRPr lang="en-US" sz="1100"/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× 听不懂方言和口语化提问</a:t>
            </a:r>
            <a:endParaRPr lang="en-US" sz="1300" b="0" i="0" u="none" strike="noStrike">
              <a:solidFill>
                <a:srgbClr val="4A4A4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× 答非所问，客户越问越气</a:t>
            </a:r>
            <a:endParaRPr lang="en-US" sz="1300" b="0" i="0" u="none" strike="noStrike">
              <a:solidFill>
                <a:srgbClr val="4A4A4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× 遇到复杂问题直接卡死</a:t>
            </a:r>
            <a:endParaRPr lang="en-US" sz="1300" b="0" i="0" u="none" strike="noStrike">
              <a:solidFill>
                <a:srgbClr val="4A4A4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477000" y="19050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创达云 AI 怎么保证靠谱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77000" y="2413000"/>
            <a:ext cx="4826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6731000" y="2603500"/>
            <a:ext cx="431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 行业专属话术库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731000" y="2946400"/>
            <a:ext cx="431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餐饮、零售、美业、工厂各有专属话术，不是通用模板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477000" y="3492500"/>
            <a:ext cx="4826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731000" y="3683000"/>
            <a:ext cx="431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2. 智能识别，灵活应答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731000" y="4025900"/>
            <a:ext cx="431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听得懂口语、方言、变相提问，不是只会背台词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477000" y="4572000"/>
            <a:ext cx="4826000" cy="1651000"/>
          </a:xfrm>
          <a:prstGeom prst="roundRect">
            <a:avLst>
              <a:gd name="adj" fmla="val 0"/>
            </a:avLst>
          </a:prstGeom>
          <a:solidFill>
            <a:srgbClr val="1B433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6731000" y="4800600"/>
            <a:ext cx="431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3. 人工随时兜底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731000" y="5181600"/>
            <a:ext cx="431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遇到 AI 拿不准的复杂问题，系统自动提醒你接管，你拿起手机说两句就行，不会让客户晾在那里。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4400" y="635000"/>
            <a:ext cx="152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E76F51">
                    <a:alpha val="3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Q10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286000" y="762000"/>
            <a:ext cx="889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A1A1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多久能上手？什么时候能看到效果？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12">
            <a:off x="914404" y="1581150"/>
            <a:ext cx="10363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914400" y="1905000"/>
            <a:ext cx="10363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6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很多老板怕折腾半天没效果。我跟你说实话：这个东西不需要等，今天装上今天就能播，效果来得比你想的快。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17188">
            <a:off x="1778016" y="4311650"/>
            <a:ext cx="254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1B4332">
                <a:alpha val="3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" name="Connector 7"/>
          <p:cNvCxnSpPr/>
          <p:nvPr/>
        </p:nvCxnSpPr>
        <p:spPr>
          <a:xfrm rot="-17188">
            <a:off x="4826016" y="4311650"/>
            <a:ext cx="254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1B4332">
                <a:alpha val="3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" name="Connector 8"/>
          <p:cNvCxnSpPr/>
          <p:nvPr/>
        </p:nvCxnSpPr>
        <p:spPr>
          <a:xfrm rot="-17188">
            <a:off x="7874016" y="4311650"/>
            <a:ext cx="254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1B4332">
                <a:alpha val="3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" name="AutoShape 9"/>
          <p:cNvSpPr/>
          <p:nvPr/>
        </p:nvSpPr>
        <p:spPr>
          <a:xfrm>
            <a:off x="1270000" y="4064000"/>
            <a:ext cx="508000" cy="508000"/>
          </a:xfrm>
          <a:prstGeom prst="ellipse">
            <a:avLst/>
          </a:prstGeom>
          <a:solidFill>
            <a:srgbClr val="E76F5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270000" y="4165600"/>
            <a:ext cx="50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2857500"/>
            <a:ext cx="152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 分钟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3340100"/>
            <a:ext cx="152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上手开播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35000" y="4762500"/>
            <a:ext cx="177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架好手机、选好话术、点开播，就这么简单，不需要培训学习。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318000" y="4064000"/>
            <a:ext cx="508000" cy="508000"/>
          </a:xfrm>
          <a:prstGeom prst="ellipse">
            <a:avLst/>
          </a:prstGeom>
          <a:solidFill>
            <a:srgbClr val="1B433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4318000" y="4165600"/>
            <a:ext cx="50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810000" y="2857500"/>
            <a:ext cx="152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当天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810000" y="3340100"/>
            <a:ext cx="152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就有进客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683000" y="4762500"/>
            <a:ext cx="177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开播就有流量进来，AI 自动接客，当天就能看到咨询和订单。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366000" y="4064000"/>
            <a:ext cx="508000" cy="508000"/>
          </a:xfrm>
          <a:prstGeom prst="ellipse">
            <a:avLst/>
          </a:prstGeom>
          <a:solidFill>
            <a:srgbClr val="1B433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7366000" y="4165600"/>
            <a:ext cx="50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858000" y="2857500"/>
            <a:ext cx="152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一周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858000" y="3340100"/>
            <a:ext cx="152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稳定出单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731000" y="4762500"/>
            <a:ext cx="177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系统根据数据自动优化话术，一周左右进入稳定出单状态。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0414000" y="4064000"/>
            <a:ext cx="508000" cy="508000"/>
          </a:xfrm>
          <a:prstGeom prst="ellipse">
            <a:avLst/>
          </a:prstGeom>
          <a:solidFill>
            <a:srgbClr val="1B433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" name="AutoShape 25"/>
          <p:cNvSpPr/>
          <p:nvPr/>
        </p:nvSpPr>
        <p:spPr>
          <a:xfrm>
            <a:off x="10414000" y="4165600"/>
            <a:ext cx="50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9906000" y="2857500"/>
            <a:ext cx="152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长期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9906000" y="3340100"/>
            <a:ext cx="152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持续增长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9779000" y="4762500"/>
            <a:ext cx="177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24 小时不间断获客，账号权重越来越高，订单持续增长。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914400" y="6032500"/>
            <a:ext cx="10363200" cy="571500"/>
          </a:xfrm>
          <a:prstGeom prst="roundRect">
            <a:avLst>
              <a:gd name="adj" fmla="val 0"/>
            </a:avLst>
          </a:prstGeom>
          <a:solidFill>
            <a:srgbClr val="E76F51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0" name="AutoShape 30"/>
          <p:cNvSpPr/>
          <p:nvPr/>
        </p:nvSpPr>
        <p:spPr>
          <a:xfrm>
            <a:off x="1168400" y="6172200"/>
            <a:ext cx="98552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不用等、不用学、不用折腾——今天装上，今天开播，今天就有客户进来。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4400" y="635000"/>
            <a:ext cx="762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产品核心 · 一眼看懂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914400" y="1016000"/>
            <a:ext cx="10160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1A1A1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创达云七大核心能力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71609">
            <a:off x="914466" y="1898650"/>
            <a:ext cx="60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E76F51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914400" y="2286000"/>
            <a:ext cx="3251200" cy="1905000"/>
          </a:xfrm>
          <a:prstGeom prst="roundRect">
            <a:avLst>
              <a:gd name="adj" fmla="val 0"/>
            </a:avLst>
          </a:prstGeom>
          <a:solidFill>
            <a:srgbClr val="1B433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168400" y="2540000"/>
            <a:ext cx="2743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一部手机开播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68400" y="3048000"/>
            <a:ext cx="27432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不需要电脑、采集卡、专业设备，一部智能手机就能完成全部直播操作。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70400" y="2286000"/>
            <a:ext cx="32512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4724400" y="2540000"/>
            <a:ext cx="2743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零主播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724400" y="3048000"/>
            <a:ext cx="27432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AI 自动讲解产品、介绍门店，不用请主播，不用自己出镜。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026400" y="2286000"/>
            <a:ext cx="32512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8280400" y="2540000"/>
            <a:ext cx="2743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AI 自动回复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80400" y="3048000"/>
            <a:ext cx="27432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观众提问自动识别、智能应答，行业专属话术库，回答靠谱不冷场。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914400" y="4445000"/>
            <a:ext cx="32512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1168400" y="4699000"/>
            <a:ext cx="2743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24 小时不打烊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168400" y="5207000"/>
            <a:ext cx="27432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全天候不间断直播，你睡觉它接单，夜间订单占比可达 30% 以上。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470400" y="4445000"/>
            <a:ext cx="32512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4724400" y="4699000"/>
            <a:ext cx="2743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推流安全不封号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4724400" y="5207000"/>
            <a:ext cx="27432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真实场景 + 实时话术 + 全域风控，三重防护，合规运营不踩红线。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026400" y="4445000"/>
            <a:ext cx="3251200" cy="1905000"/>
          </a:xfrm>
          <a:prstGeom prst="roundRect">
            <a:avLst>
              <a:gd name="adj" fmla="val 0"/>
            </a:avLst>
          </a:prstGeom>
          <a:solidFill>
            <a:srgbClr val="E76F5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8280400" y="4699000"/>
            <a:ext cx="2743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多平台矩阵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280400" y="5207000"/>
            <a:ext cx="27432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抖音、快手、视频号、小红书任何平台都可以播，一套系统覆盖全平台流量。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4400" y="635000"/>
            <a:ext cx="762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适用行业 · 全覆盖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914400" y="1016000"/>
            <a:ext cx="10160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1A1A1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不管你做哪一行，都能用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71609">
            <a:off x="914466" y="1898650"/>
            <a:ext cx="60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E76F51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914400" y="2159000"/>
            <a:ext cx="10363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5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有人问：我这个行业适合做直播吗？答案是：只要你有店面、有产品、有客户，就适合。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14400" y="2921000"/>
            <a:ext cx="2032000" cy="3048000"/>
          </a:xfrm>
          <a:prstGeom prst="roundRect">
            <a:avLst>
              <a:gd name="adj" fmla="val 0"/>
            </a:avLst>
          </a:prstGeom>
          <a:solidFill>
            <a:srgbClr val="1B433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168400" y="3302000"/>
            <a:ext cx="152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餐饮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42969">
            <a:off x="1422440" y="4057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168400" y="4318000"/>
            <a:ext cx="1524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后厨实景、菜品展示、团购带货，同城引流到店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149600" y="2921000"/>
            <a:ext cx="2032000" cy="3048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3403600" y="3302000"/>
            <a:ext cx="152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零售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42969">
            <a:off x="3657640" y="4057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B4332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3403600" y="4318000"/>
            <a:ext cx="1524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2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货架实拍、产品讲解、线上下单，线下线上一起卖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384800" y="2921000"/>
            <a:ext cx="2032000" cy="3048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5638800" y="3302000"/>
            <a:ext cx="152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美业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42969">
            <a:off x="5892840" y="4057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B4332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5638800" y="4318000"/>
            <a:ext cx="1524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2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店面环境、服务过程、套餐推广，预约到店体验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620000" y="2921000"/>
            <a:ext cx="2032000" cy="3048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1B4332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874000" y="3302000"/>
            <a:ext cx="152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1B4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工厂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42969">
            <a:off x="8128040" y="4057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B4332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7874000" y="4318000"/>
            <a:ext cx="1524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200" b="0" i="0" u="none" strike="noStrike">
                <a:solidFill>
                  <a:srgbClr val="4A4A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生产线实拍、源头工厂、批发接单，直接对接客户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9855200" y="2921000"/>
            <a:ext cx="2032000" cy="3048000"/>
          </a:xfrm>
          <a:prstGeom prst="roundRect">
            <a:avLst>
              <a:gd name="adj" fmla="val 0"/>
            </a:avLst>
          </a:prstGeom>
          <a:solidFill>
            <a:srgbClr val="E76F5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10109200" y="3302000"/>
            <a:ext cx="152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酒店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-42969">
            <a:off x="10363240" y="4057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/>
          <p:nvPr/>
        </p:nvSpPr>
        <p:spPr>
          <a:xfrm>
            <a:off x="10109200" y="4318000"/>
            <a:ext cx="1524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房间实景、设施展示、优惠预订，全天候接单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914400" y="6286500"/>
            <a:ext cx="10363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有店面、有产品、有客户——就是创达云的用武之地。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4332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4400" y="1016000"/>
            <a:ext cx="10363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别再犹豫了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914400" y="1651000"/>
            <a:ext cx="103632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4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你的同行已经在直播了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4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你还要等多久？</a:t>
            </a:r>
            <a:endParaRPr lang="en-US" sz="4400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4" name="Connector 4"/>
          <p:cNvCxnSpPr/>
          <p:nvPr/>
        </p:nvCxnSpPr>
        <p:spPr>
          <a:xfrm rot="-34376">
            <a:off x="5461032" y="34226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E76F51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1524000" y="38100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50000"/>
              </a:lnSpc>
              <a:defRPr/>
            </a:pPr>
            <a:r>
              <a:rPr lang="en-US" sz="28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1/10</a:t>
            </a:r>
            <a:endParaRPr lang="en-US" sz="1100"/>
          </a:p>
          <a:p>
            <a:pPr marL="0" indent="0" algn="ctr">
              <a:lnSpc>
                <a:spcPct val="150000"/>
              </a:lnSpc>
            </a:pPr>
            <a:r>
              <a:rPr lang="en-US" sz="15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成本仅为请主播的十分之一</a:t>
            </a:r>
            <a:endParaRPr lang="en-US" sz="1500" b="0" i="0" u="none" strike="noStrike">
              <a:solidFill>
                <a:srgbClr val="FFFFFF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572000" y="38100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50000"/>
              </a:lnSpc>
              <a:defRPr/>
            </a:pPr>
            <a:r>
              <a:rPr lang="en-US" sz="28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24h</a:t>
            </a:r>
            <a:endParaRPr lang="en-US" sz="1100"/>
          </a:p>
          <a:p>
            <a:pPr marL="0" indent="0" algn="ctr">
              <a:lnSpc>
                <a:spcPct val="150000"/>
              </a:lnSpc>
            </a:pPr>
            <a:r>
              <a:rPr lang="en-US" sz="15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全天候不打烊，睡着觉也接单</a:t>
            </a:r>
            <a:endParaRPr lang="en-US" sz="1500" b="0" i="0" u="none" strike="noStrike">
              <a:solidFill>
                <a:srgbClr val="FFFFFF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7620000" y="38100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50000"/>
              </a:lnSpc>
              <a:defRPr/>
            </a:pPr>
            <a:r>
              <a:rPr lang="en-US" sz="2800" b="1" i="0" u="none" strike="noStrike">
                <a:solidFill>
                  <a:srgbClr val="E76F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3min</a:t>
            </a:r>
            <a:endParaRPr lang="en-US" sz="1100"/>
          </a:p>
          <a:p>
            <a:pPr marL="0" indent="0" algn="ctr">
              <a:lnSpc>
                <a:spcPct val="150000"/>
              </a:lnSpc>
            </a:pPr>
            <a:r>
              <a:rPr lang="en-US" sz="15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 分钟上手，今天就能开播</a:t>
            </a:r>
            <a:endParaRPr lang="en-US" sz="1500" b="0" i="0" u="none" strike="noStrike">
              <a:solidFill>
                <a:srgbClr val="FFFFFF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3556000" y="5207000"/>
            <a:ext cx="5080000" cy="889000"/>
          </a:xfrm>
          <a:prstGeom prst="roundRect">
            <a:avLst>
              <a:gd name="adj" fmla="val 0"/>
            </a:avLst>
          </a:prstGeom>
          <a:solidFill>
            <a:srgbClr val="E76F5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556000" y="5397500"/>
            <a:ext cx="508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立即体验，试用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14400" y="6350000"/>
            <a:ext cx="103632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5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创达云 AI 手机实景直播系统 · 让每个实体店老板都能轻松做直播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3475</Words>
  <Application>WPS 演示</Application>
  <PresentationFormat>宽屏</PresentationFormat>
  <Paragraphs>399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Arial</vt:lpstr>
      <vt:lpstr>宋体</vt:lpstr>
      <vt:lpstr>Wingdings</vt:lpstr>
      <vt:lpstr>Arial</vt:lpstr>
      <vt:lpstr>Noto Sans SC</vt:lpstr>
      <vt:lpstr>微软雅黑</vt:lpstr>
      <vt:lpstr>Arial Unicode MS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职业技能教育</cp:lastModifiedBy>
  <cp:revision>2</cp:revision>
  <dcterms:created xsi:type="dcterms:W3CDTF">2026-09-10T02:23:58Z</dcterms:created>
  <dcterms:modified xsi:type="dcterms:W3CDTF">2026-09-10T02:24:46Z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{"Label":"1","ContentProducer":"001191110102MACQD9K64010000","ProduceID":"7683721438989602071","ReservedCode1":"","ContentPropagator":"","PropagateID":"","ReservedCode2":""}</vt:lpwstr>
  </property>
  <property fmtid="{D5CDD505-2E9C-101B-9397-08002B2CF9AE}" pid="3" name="ICV">
    <vt:lpwstr>1BC2F5CF713D4439ACDBCE694D714FF5_12</vt:lpwstr>
  </property>
  <property fmtid="{D5CDD505-2E9C-101B-9397-08002B2CF9AE}" pid="4" name="KSOProductBuildVer">
    <vt:lpwstr>2052-12.1.0.28505</vt:lpwstr>
  </property>
</Properties>
</file>