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Override PartName="/customXml/itemProps31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22"/>
  </p:handoutMasterIdLst>
  <p:sldIdLst>
    <p:sldId id="289" r:id="rId3"/>
    <p:sldId id="276" r:id="rId4"/>
    <p:sldId id="293" r:id="rId5"/>
    <p:sldId id="295" r:id="rId6"/>
    <p:sldId id="334" r:id="rId7"/>
    <p:sldId id="335" r:id="rId8"/>
    <p:sldId id="352" r:id="rId9"/>
    <p:sldId id="333" r:id="rId10"/>
    <p:sldId id="336" r:id="rId11"/>
    <p:sldId id="337" r:id="rId12"/>
    <p:sldId id="351" r:id="rId13"/>
    <p:sldId id="300" r:id="rId14"/>
    <p:sldId id="323" r:id="rId15"/>
    <p:sldId id="368" r:id="rId17"/>
    <p:sldId id="370" r:id="rId18"/>
    <p:sldId id="371" r:id="rId19"/>
    <p:sldId id="372" r:id="rId20"/>
    <p:sldId id="319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DB6B"/>
    <a:srgbClr val="0563C1"/>
    <a:srgbClr val="0F4A9A"/>
    <a:srgbClr val="0561BE"/>
    <a:srgbClr val="044D97"/>
    <a:srgbClr val="77EBF8"/>
    <a:srgbClr val="1D72C8"/>
    <a:srgbClr val="3156B8"/>
    <a:srgbClr val="1569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435"/>
        <p:guide pos="383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customXml" Target="../customXml/item1.xml"/><Relationship Id="rId26" Type="http://schemas.openxmlformats.org/officeDocument/2006/relationships/customXmlProps" Target="../customXml/itemProps3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思源黑体 Normal" panose="020B0400000000000000" charset="-122"/>
              <a:ea typeface="思源黑体 Normal" panose="020B04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思源黑体 Normal" panose="020B0400000000000000" charset="-122"/>
                <a:ea typeface="思源黑体 Normal" panose="020B0400000000000000" charset="-122"/>
              </a:rPr>
            </a:fld>
            <a:endParaRPr lang="zh-CN" altLang="en-US">
              <a:latin typeface="思源黑体 Normal" panose="020B0400000000000000" charset="-122"/>
              <a:ea typeface="思源黑体 Normal" panose="020B04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思源黑体 Normal" panose="020B0400000000000000" charset="-122"/>
              <a:ea typeface="思源黑体 Normal" panose="020B04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思源黑体 Normal" panose="020B0400000000000000" charset="-122"/>
                <a:ea typeface="思源黑体 Normal" panose="020B0400000000000000" charset="-122"/>
              </a:rPr>
            </a:fld>
            <a:endParaRPr lang="zh-CN" altLang="en-US">
              <a:latin typeface="思源黑体 Normal" panose="020B0400000000000000" charset="-122"/>
              <a:ea typeface="思源黑体 Normal" panose="020B04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Normal" panose="020B0400000000000000" charset="-122"/>
                <a:ea typeface="思源黑体 Normal" panose="020B04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Normal" panose="020B0400000000000000" charset="-122"/>
                <a:ea typeface="思源黑体 Normal" panose="020B04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Normal" panose="020B0400000000000000" charset="-122"/>
                <a:ea typeface="思源黑体 Normal" panose="020B04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Normal" panose="020B0400000000000000" charset="-122"/>
                <a:ea typeface="思源黑体 Normal" panose="020B04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Normal" panose="020B0400000000000000" charset="-122"/>
        <a:ea typeface="思源黑体 Normal" panose="020B0400000000000000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Normal" panose="020B0400000000000000" charset="-122"/>
        <a:ea typeface="思源黑体 Normal" panose="020B0400000000000000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Normal" panose="020B0400000000000000" charset="-122"/>
        <a:ea typeface="思源黑体 Normal" panose="020B0400000000000000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Normal" panose="020B0400000000000000" charset="-122"/>
        <a:ea typeface="思源黑体 Normal" panose="020B0400000000000000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Normal" panose="020B0400000000000000" charset="-122"/>
        <a:ea typeface="思源黑体 Normal" panose="020B0400000000000000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无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: 圆角 66"/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100000">
                <a:schemeClr val="accent2">
                  <a:alpha val="0"/>
                  <a:lumMod val="0"/>
                  <a:lumOff val="100000"/>
                </a:schemeClr>
              </a:gs>
              <a:gs pos="0">
                <a:schemeClr val="accent1">
                  <a:lumMod val="6000"/>
                  <a:lumOff val="94000"/>
                </a:schemeClr>
              </a:gs>
            </a:gsLst>
            <a:lin ang="54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101B-38DC-465D-8280-A50AEB4568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955CE-12C1-430C-9E66-4EE602C9D7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DB4-A6E2-46F3-B2E8-27C38388E7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4C2F1-DB0C-473C-B2F8-DC97A87A6A99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659140" y="465401"/>
            <a:ext cx="10766098" cy="58790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r>
              <a:rPr lang="zh-CN" altLang="en-US" dirty="0"/>
              <a:t>输入内容标题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4E12-1D60-4A55-AB4B-62571717B76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842F-C7DD-43D5-A0A3-915CEF8B6FF0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678543" y="451485"/>
            <a:ext cx="9525907" cy="57915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 b="1">
                <a:latin typeface="+mn-ea"/>
                <a:ea typeface="+mn-ea"/>
              </a:defRPr>
            </a:lvl1pPr>
          </a:lstStyle>
          <a:p>
            <a:r>
              <a:rPr lang="zh-CN" altLang="en-US" dirty="0"/>
              <a:t>输入内容标题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1281969" y="507813"/>
            <a:ext cx="2985280" cy="338682"/>
          </a:xfrm>
          <a:prstGeom prst="rect">
            <a:avLst/>
          </a:prstGeom>
          <a:noFill/>
          <a:effectLst>
            <a:reflection blurRad="6350" stA="50000" endA="300" endPos="3850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0" algn="l" defTabSz="483870" rtl="0" eaLnBrk="1" latinLnBrk="0" hangingPunct="1"/>
            <a:r>
              <a:rPr lang="zh-CN" altLang="en-US" sz="1600" kern="1200" dirty="0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+mn-cs"/>
              </a:rPr>
              <a:t>正文</a:t>
            </a:r>
            <a:r>
              <a:rPr lang="en-US" altLang="zh-CN" sz="1600" kern="1200" baseline="0" dirty="0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+mn-cs"/>
              </a:rPr>
              <a:t> . </a:t>
            </a:r>
            <a:r>
              <a:rPr lang="zh-CN" altLang="en-US" sz="1600" kern="1200" baseline="0" dirty="0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+mn-cs"/>
              </a:rPr>
              <a:t>第二章</a:t>
            </a:r>
            <a:endParaRPr lang="zh-CN" altLang="en-US" sz="1600" kern="1200" dirty="0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16" name="TextBox 10"/>
          <p:cNvSpPr>
            <a:spLocks noChangeArrowheads="1"/>
          </p:cNvSpPr>
          <p:nvPr userDrawn="1"/>
        </p:nvSpPr>
        <p:spPr bwMode="auto">
          <a:xfrm>
            <a:off x="910032" y="2081034"/>
            <a:ext cx="648850" cy="29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143988" rIns="71994" anchor="ctr">
            <a:spAutoFit/>
          </a:bodyPr>
          <a:lstStyle/>
          <a:p>
            <a:pPr algn="l"/>
            <a:r>
              <a:rPr lang="zh-CN" altLang="en-US" sz="2800" b="1" spc="127" baseline="0" dirty="0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</a:rPr>
              <a:t>会议为什么低效</a:t>
            </a:r>
            <a:endParaRPr lang="zh-CN" altLang="en-US" sz="2800" b="1" spc="127" baseline="0" dirty="0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1685057" y="1082324"/>
            <a:ext cx="954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5400" b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z="5400" dirty="0">
                <a:solidFill>
                  <a:schemeClr val="bg1"/>
                </a:solidFill>
              </a:rPr>
              <a:t>02</a:t>
            </a:r>
            <a:endParaRPr lang="zh-CN" altLang="en-US" sz="5400" dirty="0">
              <a:solidFill>
                <a:schemeClr val="bg1"/>
              </a:solidFill>
            </a:endParaRPr>
          </a:p>
        </p:txBody>
      </p:sp>
      <p:sp>
        <p:nvSpPr>
          <p:cNvPr id="19" name="矩形 18"/>
          <p:cNvSpPr/>
          <p:nvPr userDrawn="1"/>
        </p:nvSpPr>
        <p:spPr>
          <a:xfrm>
            <a:off x="1631042" y="6165137"/>
            <a:ext cx="792249" cy="360031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rgbClr val="36B2E6"/>
              </a:solidFill>
              <a:latin typeface="思源黑体 Normal" panose="020B0400000000000000" charset="-122"/>
              <a:ea typeface="思源黑体 Normal" panose="020B04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310F67-325C-4E9D-8D5E-C36E95D511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D67313-50BC-4C8D-AB9A-90A5A5456A26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719665" y="313688"/>
            <a:ext cx="10669059" cy="7150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defRPr>
            </a:lvl1pPr>
          </a:lstStyle>
          <a:p>
            <a:r>
              <a:rPr lang="zh-CN" altLang="en-US" dirty="0"/>
              <a:t>输入内容标题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lid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lides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 descr="C:\Users\江小南\Desktop\logo.pnglogo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9442450" y="169863"/>
            <a:ext cx="2565400" cy="528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8" Type="http://schemas.openxmlformats.org/officeDocument/2006/relationships/theme" Target="../theme/theme1.xml"/><Relationship Id="rId27" Type="http://schemas.openxmlformats.org/officeDocument/2006/relationships/image" Target="../media/image2.jpeg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思源黑体 Normal" panose="020B0400000000000000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思源黑体 Normal" panose="020B04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思源黑体 Normal" panose="020B0400000000000000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53" name="图片 52" descr="雪地上的风景&#10;&#10;中度可信度描述已自动生成"/>
          <p:cNvPicPr>
            <a:picLocks noChangeAspect="1"/>
          </p:cNvPicPr>
          <p:nvPr userDrawn="1"/>
        </p:nvPicPr>
        <p:blipFill rotWithShape="1">
          <a:blip r:embed="rId27" cstate="screen">
            <a:alphaModFix amt="19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Normal" panose="020B0400000000000000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思源黑体 Normal" panose="020B0400000000000000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Normal" panose="020B0400000000000000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Normal" panose="020B0400000000000000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Normal" panose="020B0400000000000000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Normal" panose="020B04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5.png"/><Relationship Id="rId4" Type="http://schemas.openxmlformats.org/officeDocument/2006/relationships/tags" Target="../tags/tag2.xml"/><Relationship Id="rId3" Type="http://schemas.openxmlformats.org/officeDocument/2006/relationships/image" Target="../media/image4.png"/><Relationship Id="rId2" Type="http://schemas.openxmlformats.org/officeDocument/2006/relationships/tags" Target="../tags/tag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tags" Target="../tags/tag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1" Type="http://schemas.openxmlformats.org/officeDocument/2006/relationships/tags" Target="../tags/tag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tags" Target="../tags/tag23.xml"/><Relationship Id="rId4" Type="http://schemas.microsoft.com/office/2007/relationships/hdphoto" Target="../media/image29.wdp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microsoft.com/office/2007/relationships/hdphoto" Target="../media/image29.wdp"/><Relationship Id="rId3" Type="http://schemas.openxmlformats.org/officeDocument/2006/relationships/image" Target="../media/image28.png"/><Relationship Id="rId2" Type="http://schemas.openxmlformats.org/officeDocument/2006/relationships/tags" Target="../tags/tag24.xml"/><Relationship Id="rId1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microsoft.com/office/2007/relationships/hdphoto" Target="../media/image29.wdp"/><Relationship Id="rId3" Type="http://schemas.openxmlformats.org/officeDocument/2006/relationships/image" Target="../media/image28.png"/><Relationship Id="rId2" Type="http://schemas.openxmlformats.org/officeDocument/2006/relationships/tags" Target="../tags/tag25.xml"/><Relationship Id="rId1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tags" Target="../tags/tag27.xml"/><Relationship Id="rId4" Type="http://schemas.microsoft.com/office/2007/relationships/hdphoto" Target="../media/image29.wdp"/><Relationship Id="rId3" Type="http://schemas.openxmlformats.org/officeDocument/2006/relationships/image" Target="../media/image28.png"/><Relationship Id="rId2" Type="http://schemas.openxmlformats.org/officeDocument/2006/relationships/tags" Target="../tags/tag26.xml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microsoft.com/office/2007/relationships/hdphoto" Target="../media/image29.wdp"/><Relationship Id="rId3" Type="http://schemas.openxmlformats.org/officeDocument/2006/relationships/image" Target="../media/image28.png"/><Relationship Id="rId2" Type="http://schemas.openxmlformats.org/officeDocument/2006/relationships/tags" Target="../tags/tag28.xml"/><Relationship Id="rId1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tags" Target="../tags/tag30.xml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tags" Target="../tags/tag29.xml"/><Relationship Id="rId4" Type="http://schemas.microsoft.com/office/2007/relationships/hdphoto" Target="../media/image39.wdp"/><Relationship Id="rId3" Type="http://schemas.openxmlformats.org/officeDocument/2006/relationships/image" Target="../media/image38.png"/><Relationship Id="rId2" Type="http://schemas.microsoft.com/office/2007/relationships/hdphoto" Target="../media/image37.wdp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tags" Target="../tags/tag12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tags" Target="../tags/tag17.xml"/><Relationship Id="rId4" Type="http://schemas.openxmlformats.org/officeDocument/2006/relationships/image" Target="../media/image16.png"/><Relationship Id="rId3" Type="http://schemas.openxmlformats.org/officeDocument/2006/relationships/tags" Target="../tags/tag16.xml"/><Relationship Id="rId2" Type="http://schemas.openxmlformats.org/officeDocument/2006/relationships/image" Target="../media/image15.jpeg"/><Relationship Id="rId1" Type="http://schemas.openxmlformats.org/officeDocument/2006/relationships/tags" Target="../tags/tag15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tags" Target="../tags/tag18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tags" Target="../tags/tag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alphaModFix amt="4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4" name="矩形 43"/>
          <p:cNvSpPr/>
          <p:nvPr/>
        </p:nvSpPr>
        <p:spPr>
          <a:xfrm>
            <a:off x="0" y="0"/>
            <a:ext cx="12192635" cy="6858000"/>
          </a:xfrm>
          <a:prstGeom prst="rect">
            <a:avLst/>
          </a:prstGeom>
          <a:gradFill flip="none" rotWithShape="1">
            <a:gsLst>
              <a:gs pos="38000">
                <a:schemeClr val="accent1">
                  <a:alpha val="80000"/>
                </a:schemeClr>
              </a:gs>
              <a:gs pos="66000">
                <a:schemeClr val="accent1">
                  <a:alpha val="50000"/>
                </a:schemeClr>
              </a:gs>
              <a:gs pos="90000">
                <a:schemeClr val="accent1">
                  <a:alpha val="0"/>
                </a:schemeClr>
              </a:gs>
              <a:gs pos="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2" name="文本框 1" descr="7b0a2020202022776f7264617274223a2022220a7d0a"/>
          <p:cNvSpPr txBox="1"/>
          <p:nvPr/>
        </p:nvSpPr>
        <p:spPr>
          <a:xfrm>
            <a:off x="4445" y="1693545"/>
            <a:ext cx="12188190" cy="258445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">
                    <a:schemeClr val="accent5">
                      <a:satMod val="175000"/>
                      <a:alpha val="30000"/>
                      <a:alpha val="30000"/>
                      <a:satMod val="175000"/>
                    </a:schemeClr>
                  </a:glo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Normal" panose="020B0400000000000000" charset="-122"/>
                <a:sym typeface="思源黑体 Normal" panose="020B0400000000000000" charset="-122"/>
              </a:rPr>
              <a:t>山东信达物联</a:t>
            </a:r>
            <a:endParaRPr kumimoji="0" lang="zh-CN" altLang="en-US" sz="5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glow rad="10160">
                  <a:schemeClr val="accent5">
                    <a:satMod val="175000"/>
                    <a:alpha val="30000"/>
                    <a:alpha val="30000"/>
                    <a:satMod val="175000"/>
                  </a:schemeClr>
                </a:glo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Normal" panose="020B0400000000000000" charset="-122"/>
              <a:sym typeface="思源黑体 Normal" panose="020B0400000000000000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">
                    <a:schemeClr val="accent5">
                      <a:satMod val="175000"/>
                      <a:alpha val="30000"/>
                      <a:alpha val="30000"/>
                      <a:satMod val="175000"/>
                    </a:schemeClr>
                  </a:glo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Normal" panose="020B0400000000000000" charset="-122"/>
                <a:sym typeface="思源黑体 Normal" panose="020B0400000000000000" charset="-122"/>
              </a:rPr>
              <a:t>自研产品和典型案例介绍</a:t>
            </a:r>
            <a:endParaRPr kumimoji="0" lang="zh-CN" altLang="en-US" sz="5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glow rad="10160">
                  <a:schemeClr val="accent5">
                    <a:satMod val="175000"/>
                    <a:alpha val="30000"/>
                    <a:alpha val="30000"/>
                    <a:satMod val="175000"/>
                  </a:schemeClr>
                </a:glo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Normal" panose="020B0400000000000000" charset="-122"/>
              <a:sym typeface="思源黑体 Normal" panose="020B0400000000000000" charset="-122"/>
            </a:endParaRPr>
          </a:p>
        </p:txBody>
      </p:sp>
      <p:pic>
        <p:nvPicPr>
          <p:cNvPr id="14" name="图片 13" descr="A_1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62255" y="318135"/>
            <a:ext cx="2376170" cy="66675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0" y="4898390"/>
            <a:ext cx="12191365" cy="4311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引领优势产业，创造美好生活</a:t>
            </a:r>
            <a:endParaRPr lang="zh-CN" altLang="en-US" sz="200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 descr="山东信达物联_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7580" y="305435"/>
            <a:ext cx="3303905" cy="6794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0" y="6492678"/>
            <a:ext cx="12192000" cy="365322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56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338328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增值电信业务类产品</a:t>
            </a:r>
            <a:endParaRPr lang="zh-CN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PA-任意多边形 9"/>
          <p:cNvSpPr/>
          <p:nvPr>
            <p:custDataLst>
              <p:tags r:id="rId1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" name="图片 2" descr="5、增值电信业务经营许可证"/>
          <p:cNvPicPr>
            <a:picLocks noChangeAspect="1"/>
          </p:cNvPicPr>
          <p:nvPr/>
        </p:nvPicPr>
        <p:blipFill>
          <a:blip r:embed="rId2"/>
          <a:srcRect l="5461" t="8145"/>
          <a:stretch>
            <a:fillRect/>
          </a:stretch>
        </p:blipFill>
        <p:spPr>
          <a:xfrm rot="5400000">
            <a:off x="7412990" y="1864360"/>
            <a:ext cx="5226050" cy="3590925"/>
          </a:xfrm>
          <a:prstGeom prst="rect">
            <a:avLst/>
          </a:prstGeom>
        </p:spPr>
      </p:pic>
      <p:sp>
        <p:nvSpPr>
          <p:cNvPr id="6" name="object 4"/>
          <p:cNvSpPr txBox="1">
            <a:spLocks noGrp="1"/>
          </p:cNvSpPr>
          <p:nvPr/>
        </p:nvSpPr>
        <p:spPr>
          <a:xfrm>
            <a:off x="508000" y="1047115"/>
            <a:ext cx="7539355" cy="17411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en-US" altLang="zh-CN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持有正规增值电信业务经营许可证，具备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互联网数据中心业务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全国信息服务业务（不含互联网信息服务）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全网合规资质，可在全国范围内合法开展各类电信增值服务。核心主打全网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106短信服务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，涵盖验证码、系统通知、物流提醒、政务推送及合规营销短信等场景，支持高并发、秒级触达，通道稳定、送达率高，全程合规可控、可溯源。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pic>
        <p:nvPicPr>
          <p:cNvPr id="4" name="图片 3" descr="短信平台"/>
          <p:cNvPicPr>
            <a:picLocks noChangeAspect="1"/>
          </p:cNvPicPr>
          <p:nvPr/>
        </p:nvPicPr>
        <p:blipFill>
          <a:blip r:embed="rId3"/>
          <a:srcRect b="9806"/>
          <a:stretch>
            <a:fillRect/>
          </a:stretch>
        </p:blipFill>
        <p:spPr>
          <a:xfrm>
            <a:off x="508000" y="2941320"/>
            <a:ext cx="7616190" cy="32181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0" y="6492678"/>
            <a:ext cx="12192000" cy="365322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56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281178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涉军</a:t>
            </a:r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/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涉密类产品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PA-任意多边形 9"/>
          <p:cNvSpPr/>
          <p:nvPr>
            <p:custDataLst>
              <p:tags r:id="rId1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object 4"/>
          <p:cNvSpPr txBox="1">
            <a:spLocks noGrp="1"/>
          </p:cNvSpPr>
          <p:nvPr/>
        </p:nvSpPr>
        <p:spPr>
          <a:xfrm>
            <a:off x="508000" y="1047115"/>
            <a:ext cx="11073765" cy="217170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en-US" altLang="zh-CN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涉军涉密产品体系严格贴合国家保密及军工行业标准，秉持自主可控、安全加密、全程溯源、平战适配理念，打造涉密场景一体化安全管控解决方案。公司配套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标准化保密场地与设备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，合规建设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保密室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涉密资料过渡室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，配备专用涉密电脑，实现涉密资料专区存放、专人管理、专机操作，筑牢物理安全防线。产品采用国产化自主可控架构，全链路规避数据泄露、网络入侵等风险，覆盖指挥协同、战备管控、兵员档案、涉密数据交换、智能训考等核心场景，支持权限分级、行为溯源、物理隔离交换，构建物理防护与智能管控双重闭环，全面适配国防涉密数字化、安全化建设需求。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12922" b="40518"/>
          <a:stretch>
            <a:fillRect/>
          </a:stretch>
        </p:blipFill>
        <p:spPr>
          <a:xfrm>
            <a:off x="558800" y="3340735"/>
            <a:ext cx="11073765" cy="289496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0821" y="-23314"/>
            <a:ext cx="12231673" cy="6881586"/>
          </a:xfrm>
          <a:prstGeom prst="rect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56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46" name="矩形: 对角圆角 45"/>
          <p:cNvSpPr/>
          <p:nvPr/>
        </p:nvSpPr>
        <p:spPr>
          <a:xfrm rot="16200000" flipH="1">
            <a:off x="7914316" y="2387278"/>
            <a:ext cx="2652410" cy="6289040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lumMod val="20000"/>
                  <a:lumOff val="80000"/>
                  <a:alpha val="23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44" name="矩形: 对角圆角 43"/>
          <p:cNvSpPr/>
          <p:nvPr/>
        </p:nvSpPr>
        <p:spPr>
          <a:xfrm rot="16200000" flipH="1">
            <a:off x="2665331" y="3236491"/>
            <a:ext cx="925359" cy="6317659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lumMod val="20000"/>
                  <a:lumOff val="80000"/>
                  <a:alpha val="64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42" name="矩形: 对角圆角 41"/>
          <p:cNvSpPr/>
          <p:nvPr/>
        </p:nvSpPr>
        <p:spPr>
          <a:xfrm rot="16200000" flipH="1">
            <a:off x="6741397" y="2746916"/>
            <a:ext cx="1933129" cy="6289040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49" name="矩形: 对角圆角 48"/>
          <p:cNvSpPr/>
          <p:nvPr/>
        </p:nvSpPr>
        <p:spPr>
          <a:xfrm rot="5400000" flipH="1" flipV="1">
            <a:off x="7746137" y="-3521209"/>
            <a:ext cx="1933130" cy="6289040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51000">
                <a:schemeClr val="accent1">
                  <a:alpha val="0"/>
                </a:schemeClr>
              </a:gs>
              <a:gs pos="0">
                <a:schemeClr val="accent1">
                  <a:lumMod val="20000"/>
                  <a:lumOff val="80000"/>
                  <a:alpha val="31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8" name="矩形: 对角圆角 7"/>
          <p:cNvSpPr/>
          <p:nvPr/>
        </p:nvSpPr>
        <p:spPr>
          <a:xfrm rot="16200000" flipH="1">
            <a:off x="9259027" y="1155826"/>
            <a:ext cx="3643247" cy="7761109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37656" y="2589056"/>
            <a:ext cx="528008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3000">
                      <a:srgbClr val="FFFFFF"/>
                    </a:gs>
                    <a:gs pos="92000">
                      <a:schemeClr val="accent1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思源黑体 Normal" panose="020B0400000000000000" charset="-122"/>
              </a:rPr>
              <a:t>典型案例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63000">
                    <a:srgbClr val="FFFFFF"/>
                  </a:gs>
                  <a:gs pos="92000">
                    <a:schemeClr val="accent1">
                      <a:lumMod val="60000"/>
                      <a:lumOff val="40000"/>
                    </a:schemeClr>
                  </a:gs>
                </a:gsLst>
                <a:lin ang="5400000" scaled="1"/>
                <a:tileRect/>
              </a:gra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思源黑体 Normal" panose="020B04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07085" y="3740785"/>
            <a:ext cx="34988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000" dirty="0">
                <a:solidFill>
                  <a:schemeClr val="bg1">
                    <a:lumMod val="95000"/>
                    <a:alpha val="59000"/>
                  </a:schemeClr>
                </a:solidFill>
                <a:latin typeface="+mn-ea"/>
                <a:cs typeface="+mj-cs"/>
              </a:rPr>
              <a:t>Primary business</a:t>
            </a:r>
            <a:endParaRPr lang="en-US" altLang="zh-CN" sz="2000" dirty="0">
              <a:solidFill>
                <a:schemeClr val="bg1">
                  <a:lumMod val="95000"/>
                  <a:alpha val="59000"/>
                </a:schemeClr>
              </a:solidFill>
              <a:latin typeface="+mn-ea"/>
              <a:cs typeface="+mj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02345" y="1003658"/>
            <a:ext cx="6915373" cy="110671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Overflow="overflow" horzOverflow="overflow" vert="horz" wrap="square" lIns="91433" tIns="45716" rIns="91433" bIns="45716" numCol="1" spcCol="0" rtlCol="0" fromWordArt="0" anchor="t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7200" cap="all" dirty="0">
                <a:solidFill>
                  <a:schemeClr val="accent2">
                    <a:lumMod val="20000"/>
                    <a:lumOff val="80000"/>
                    <a:alpha val="30000"/>
                  </a:schemeClr>
                </a:solidFill>
                <a:latin typeface="+mj-lt"/>
                <a:ea typeface="+mj-ea"/>
                <a:sym typeface="+mn-ea"/>
              </a:rPr>
              <a:t>PART TWO</a:t>
            </a:r>
            <a:endParaRPr lang="en-US" altLang="zh-CN" sz="7200" cap="all" dirty="0">
              <a:solidFill>
                <a:schemeClr val="accent2">
                  <a:lumMod val="20000"/>
                  <a:lumOff val="80000"/>
                  <a:alpha val="30000"/>
                </a:schemeClr>
              </a:solidFill>
              <a:latin typeface="+mj-lt"/>
              <a:ea typeface="+mj-ea"/>
              <a:sym typeface="+mn-ea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908621" y="5293161"/>
            <a:ext cx="939229" cy="0"/>
          </a:xfrm>
          <a:prstGeom prst="line">
            <a:avLst/>
          </a:prstGeom>
          <a:ln w="57150">
            <a:solidFill>
              <a:schemeClr val="tx2">
                <a:lumMod val="20000"/>
                <a:lumOff val="80000"/>
                <a:alpha val="44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7594298" y="666820"/>
            <a:ext cx="3368040" cy="5877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7600" dirty="0">
                <a:gradFill>
                  <a:gsLst>
                    <a:gs pos="0">
                      <a:schemeClr val="accent1">
                        <a:alpha val="0"/>
                        <a:lumMod val="0"/>
                        <a:lumOff val="100000"/>
                      </a:schemeClr>
                    </a:gs>
                    <a:gs pos="83000">
                      <a:schemeClr val="accent2">
                        <a:lumMod val="24000"/>
                        <a:lumOff val="76000"/>
                      </a:schemeClr>
                    </a:gs>
                  </a:gsLst>
                  <a:lin ang="5400000" scaled="1"/>
                </a:gradFill>
                <a:effectLst>
                  <a:reflection blurRad="63500" stA="55000" endA="300" endPos="21000" dir="5400000" sy="-100000" algn="bl" rotWithShape="0"/>
                </a:effectLst>
                <a:latin typeface="+mj-lt"/>
                <a:ea typeface="思源黑体 Normal" panose="020B0400000000000000" charset="-122"/>
              </a:rPr>
              <a:t>2</a:t>
            </a:r>
            <a:endParaRPr lang="zh-CN" altLang="en-US" sz="37600" dirty="0">
              <a:gradFill>
                <a:gsLst>
                  <a:gs pos="0">
                    <a:schemeClr val="accent1">
                      <a:alpha val="0"/>
                      <a:lumMod val="0"/>
                      <a:lumOff val="100000"/>
                    </a:schemeClr>
                  </a:gs>
                  <a:gs pos="83000">
                    <a:schemeClr val="accent2">
                      <a:lumMod val="24000"/>
                      <a:lumOff val="76000"/>
                    </a:schemeClr>
                  </a:gs>
                </a:gsLst>
                <a:lin ang="5400000" scaled="1"/>
              </a:gradFill>
              <a:effectLst>
                <a:reflection blurRad="63500" stA="55000" endA="300" endPos="21000" dir="5400000" sy="-100000" algn="bl" rotWithShape="0"/>
              </a:effectLst>
              <a:latin typeface="+mj-lt"/>
              <a:ea typeface="思源黑体 Normal" panose="020B0400000000000000" charset="-122"/>
            </a:endParaRPr>
          </a:p>
        </p:txBody>
      </p:sp>
      <p:pic>
        <p:nvPicPr>
          <p:cNvPr id="6" name="图片 5" descr="山东信达物联_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24265" y="243205"/>
            <a:ext cx="3303905" cy="6794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1170706"/>
            <a:ext cx="12192000" cy="2696074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7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4" name="PA-任意多边形 9"/>
          <p:cNvSpPr/>
          <p:nvPr>
            <p:custDataLst>
              <p:tags r:id="rId1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rcRect r="4661"/>
          <a:stretch>
            <a:fillRect/>
          </a:stretch>
        </p:blipFill>
        <p:spPr>
          <a:xfrm>
            <a:off x="1906270" y="1170940"/>
            <a:ext cx="10285730" cy="269621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-7838" y="1170557"/>
            <a:ext cx="12192000" cy="2725636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42000">
                <a:schemeClr val="accent1">
                  <a:alpha val="89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12750" y="1531620"/>
            <a:ext cx="6329045" cy="1706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依托智慧城市基础信息交互软件打通全域数据壁垒，结合智搜服务器强化数据检索、智能分析与算力保障。以五大技术平台为支撑，覆盖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城管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交通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应急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农业</a:t>
            </a:r>
            <a:r>
              <a:rPr lang="zh-CN"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环保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安防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园区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景区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等场景，提供数据感知、智能研判、事件处置、综合运维全链条服务，赋能城市治理数字化、精细化、智能化升级，打造新型智慧城市生命体。</a:t>
            </a:r>
            <a:endParaRPr sz="14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31" name="矩形: 圆角 14"/>
          <p:cNvSpPr/>
          <p:nvPr/>
        </p:nvSpPr>
        <p:spPr>
          <a:xfrm>
            <a:off x="412750" y="4135755"/>
            <a:ext cx="4335145" cy="2374265"/>
          </a:xfrm>
          <a:prstGeom prst="roundRect">
            <a:avLst>
              <a:gd name="adj" fmla="val 2396"/>
            </a:avLst>
          </a:prstGeom>
          <a:blipFill dpi="0" rotWithShape="1">
            <a:blip r:embed="rId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5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7194" t="-78752" r="-7194" b="-9804"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254000" dist="38100" dir="5400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2" name="矩形: 圆角 15"/>
          <p:cNvSpPr/>
          <p:nvPr/>
        </p:nvSpPr>
        <p:spPr>
          <a:xfrm>
            <a:off x="412750" y="4135755"/>
            <a:ext cx="4334510" cy="2374265"/>
          </a:xfrm>
          <a:prstGeom prst="roundRect">
            <a:avLst>
              <a:gd name="adj" fmla="val 2396"/>
            </a:avLst>
          </a:prstGeom>
          <a:gradFill flip="none" rotWithShape="1">
            <a:gsLst>
              <a:gs pos="17000">
                <a:schemeClr val="bg1">
                  <a:alpha val="80000"/>
                </a:schemeClr>
              </a:gs>
              <a:gs pos="100000">
                <a:schemeClr val="bg1">
                  <a:alpha val="77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338328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智慧城市类产品案例</a:t>
            </a:r>
            <a:endParaRPr lang="zh-CN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61670" y="4289425"/>
            <a:ext cx="4084955" cy="203009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厦门国博中心“数智会展”机房建设项目</a:t>
            </a:r>
            <a:r>
              <a:rPr lang="zh-CN"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；</a:t>
            </a:r>
            <a:endParaRPr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云南昆明五华区城市精细化管理智慧平台</a:t>
            </a: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光大智慧产业园区智能化系统；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嬴昊财富广场智能化系统；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altLang="en-US" sz="1400" dirty="0">
                <a:solidFill>
                  <a:srgbClr val="002060"/>
                </a:solidFill>
                <a:latin typeface="+mn-ea"/>
                <a:cs typeface="思源黑体 Normal" panose="020B0400000000000000" charset="-122"/>
                <a:sym typeface="+mn-ea"/>
              </a:rPr>
              <a:t>菏泽市城市防汛预警及指挥平台；</a:t>
            </a:r>
            <a:endParaRPr lang="zh-CN" altLang="en-US" sz="1400" dirty="0">
              <a:solidFill>
                <a:srgbClr val="002060"/>
              </a:solidFill>
              <a:latin typeface="+mn-ea"/>
              <a:cs typeface="思源黑体 Normal" panose="020B0400000000000000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en-US" alt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……</a:t>
            </a:r>
            <a:endParaRPr lang="en-US" alt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1" name="object 11"/>
          <p:cNvSpPr/>
          <p:nvPr>
            <p:custDataLst>
              <p:tags r:id="rId5"/>
            </p:custDataLst>
          </p:nvPr>
        </p:nvSpPr>
        <p:spPr>
          <a:xfrm>
            <a:off x="5184775" y="4135755"/>
            <a:ext cx="6614160" cy="2374265"/>
          </a:xfrm>
          <a:prstGeom prst="rect">
            <a:avLst/>
          </a:prstGeom>
          <a:blipFill>
            <a:blip r:embed="rId6" cstate="email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1170706"/>
            <a:ext cx="12192000" cy="2696074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7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19" name="图片 18" descr="C:\Users\江小南\Desktop\11111.jpg1111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649980" y="1170305"/>
            <a:ext cx="8534400" cy="269621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-7838" y="1170557"/>
            <a:ext cx="12192000" cy="2725636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42000">
                <a:schemeClr val="accent1">
                  <a:alpha val="89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4" name="PA-任意多边形 9"/>
          <p:cNvSpPr/>
          <p:nvPr>
            <p:custDataLst>
              <p:tags r:id="rId2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矩形: 圆角 14"/>
          <p:cNvSpPr/>
          <p:nvPr/>
        </p:nvSpPr>
        <p:spPr>
          <a:xfrm>
            <a:off x="685165" y="4135755"/>
            <a:ext cx="5477510" cy="2374265"/>
          </a:xfrm>
          <a:prstGeom prst="roundRect">
            <a:avLst>
              <a:gd name="adj" fmla="val 2396"/>
            </a:avLst>
          </a:prstGeom>
          <a:blipFill dpi="0" rotWithShape="1">
            <a:blip r:embed="rId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5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7194" t="-78752" r="-7194" b="-9804"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254000" dist="38100" dir="5400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2" name="矩形: 圆角 15"/>
          <p:cNvSpPr/>
          <p:nvPr/>
        </p:nvSpPr>
        <p:spPr>
          <a:xfrm>
            <a:off x="685165" y="4135755"/>
            <a:ext cx="5478780" cy="2374265"/>
          </a:xfrm>
          <a:prstGeom prst="roundRect">
            <a:avLst>
              <a:gd name="adj" fmla="val 2396"/>
            </a:avLst>
          </a:prstGeom>
          <a:gradFill flip="none" rotWithShape="1">
            <a:gsLst>
              <a:gs pos="17000">
                <a:schemeClr val="bg1">
                  <a:alpha val="80000"/>
                </a:schemeClr>
              </a:gs>
              <a:gs pos="100000">
                <a:schemeClr val="bg1">
                  <a:alpha val="77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477012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教育类产品（含</a:t>
            </a:r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AI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相关）案例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4085" y="4289425"/>
            <a:ext cx="5229225" cy="203009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薛城区教体局智慧教育示范区一期项目</a:t>
            </a: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山东警察学院智慧课程建设；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菏泽市第一实验小学弱电项目</a:t>
            </a: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金乡县中等职业教育提质扩建项目；</a:t>
            </a:r>
            <a:endParaRPr lang="zh-CN" sz="1400" noProof="0" dirty="0">
              <a:ln>
                <a:noFill/>
              </a:ln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日照莒县教体局信息化建设项目；</a:t>
            </a:r>
            <a:endParaRPr lang="zh-CN" sz="1400" noProof="0" dirty="0">
              <a:ln>
                <a:noFill/>
              </a:ln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en-US" alt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……</a:t>
            </a:r>
            <a:endParaRPr lang="en-US" alt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750" y="1531620"/>
            <a:ext cx="6329045" cy="17068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智慧教育产品体系紧跟教育数字化转型，以数字基座基础平台为核心，统一数据标准、融通教育资源，为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智慧教育示范区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建设筑牢底座。依托 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AI 智能阅卷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、教学智慧测评系统赋能精准教学，搭配 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AI 课程体系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与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一体化学习平台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，覆盖课堂教学、课后服务及家校协同，构建全周期智慧教育解决方案，助推区域教育优质均衡发展。</a:t>
            </a:r>
            <a:endParaRPr sz="14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0500" y="4055110"/>
            <a:ext cx="4984115" cy="245491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1170706"/>
            <a:ext cx="12192000" cy="2696074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7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19" name="图片 18" descr="C:\Users\江小南\Desktop\121111.png12111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874520" y="1171575"/>
            <a:ext cx="10309860" cy="269494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-7838" y="1170557"/>
            <a:ext cx="12192000" cy="2725636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42000">
                <a:schemeClr val="accent1">
                  <a:alpha val="89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4" name="PA-任意多边形 9"/>
          <p:cNvSpPr/>
          <p:nvPr>
            <p:custDataLst>
              <p:tags r:id="rId2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矩形: 圆角 14"/>
          <p:cNvSpPr/>
          <p:nvPr/>
        </p:nvSpPr>
        <p:spPr>
          <a:xfrm>
            <a:off x="685165" y="4135755"/>
            <a:ext cx="5477510" cy="2374265"/>
          </a:xfrm>
          <a:prstGeom prst="roundRect">
            <a:avLst>
              <a:gd name="adj" fmla="val 2396"/>
            </a:avLst>
          </a:prstGeom>
          <a:blipFill dpi="0" rotWithShape="1">
            <a:blip r:embed="rId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5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7194" t="-78752" r="-7194" b="-9804"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254000" dist="38100" dir="5400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2" name="矩形: 圆角 15"/>
          <p:cNvSpPr/>
          <p:nvPr/>
        </p:nvSpPr>
        <p:spPr>
          <a:xfrm>
            <a:off x="685165" y="4135755"/>
            <a:ext cx="5478780" cy="2374265"/>
          </a:xfrm>
          <a:prstGeom prst="roundRect">
            <a:avLst>
              <a:gd name="adj" fmla="val 2396"/>
            </a:avLst>
          </a:prstGeom>
          <a:gradFill flip="none" rotWithShape="1">
            <a:gsLst>
              <a:gs pos="17000">
                <a:schemeClr val="bg1">
                  <a:alpha val="80000"/>
                </a:schemeClr>
              </a:gs>
              <a:gs pos="100000">
                <a:schemeClr val="bg1">
                  <a:alpha val="77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373888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军民融合防务产品案例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4085" y="4289425"/>
            <a:ext cx="5229225" cy="203009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某县武装部国防动员协同指挥平台</a:t>
            </a: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某师某团民兵信息化管理平台</a:t>
            </a: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；</a:t>
            </a:r>
            <a:endParaRPr lang="zh-CN" sz="1400" noProof="0" dirty="0">
              <a:ln>
                <a:noFill/>
              </a:ln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某县民兵训练基地建设项目-战备库室信息化管理系统；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某区指挥系统配套采购项目；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某边防支队无人机反制项目；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……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750" y="1531620"/>
            <a:ext cx="6329045" cy="17068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产品以信息网络为底层支撑，融合视频融合系统与国家天地图资源，整合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民兵训练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民兵管理</a:t>
            </a:r>
            <a:r>
              <a:rPr lang="zh-CN"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协同指挥</a:t>
            </a:r>
            <a:r>
              <a:rPr lang="zh-CN"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国防潜力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应急保障</a:t>
            </a:r>
            <a:r>
              <a:rPr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等核心业务，打造全域一体化指挥调度一张图。汇聚各类动员与国防潜力数据，实现空间可视化呈现、全域态势感知、资源智能调配，为国防动员指挥决策提供科学精准、高效直观的信息化技术支撑。</a:t>
            </a:r>
            <a:endParaRPr sz="14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pic>
        <p:nvPicPr>
          <p:cNvPr id="48" name="图片 47" descr="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0440" y="4097655"/>
            <a:ext cx="4111625" cy="24136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1170706"/>
            <a:ext cx="12192000" cy="2696074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7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19" name="图片 18" descr="C:\Users\江小南\Desktop\2123.png212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572510" y="1170305"/>
            <a:ext cx="8611870" cy="269494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-7838" y="1170557"/>
            <a:ext cx="12192000" cy="2725636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42000">
                <a:schemeClr val="accent1">
                  <a:alpha val="89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4" name="PA-任意多边形 9"/>
          <p:cNvSpPr/>
          <p:nvPr>
            <p:custDataLst>
              <p:tags r:id="rId2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矩形: 圆角 14"/>
          <p:cNvSpPr/>
          <p:nvPr/>
        </p:nvSpPr>
        <p:spPr>
          <a:xfrm>
            <a:off x="685165" y="4135755"/>
            <a:ext cx="5477510" cy="2374265"/>
          </a:xfrm>
          <a:prstGeom prst="roundRect">
            <a:avLst>
              <a:gd name="adj" fmla="val 2396"/>
            </a:avLst>
          </a:prstGeom>
          <a:blipFill dpi="0" rotWithShape="1">
            <a:blip r:embed="rId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5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7194" t="-78752" r="-7194" b="-9804"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254000" dist="38100" dir="5400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2" name="矩形: 圆角 15"/>
          <p:cNvSpPr/>
          <p:nvPr/>
        </p:nvSpPr>
        <p:spPr>
          <a:xfrm>
            <a:off x="685165" y="4135755"/>
            <a:ext cx="5478780" cy="2374265"/>
          </a:xfrm>
          <a:prstGeom prst="roundRect">
            <a:avLst>
              <a:gd name="adj" fmla="val 2396"/>
            </a:avLst>
          </a:prstGeom>
          <a:gradFill flip="none" rotWithShape="1">
            <a:gsLst>
              <a:gs pos="17000">
                <a:schemeClr val="bg1">
                  <a:alpha val="80000"/>
                </a:schemeClr>
              </a:gs>
              <a:gs pos="100000">
                <a:schemeClr val="bg1">
                  <a:alpha val="77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480568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供应链智慧仓库管理产品案例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4085" y="4289425"/>
            <a:ext cx="5229225" cy="203009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正鑫库建湖港区颜单公用码头弱电智能化系统项目；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信达漳州仓库视频监控系统项目；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信达博兴库视频监控系统项目合同；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信达股份山西宏达库智慧仓储项目；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信达股份供应链运通库智慧仓储项目；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……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750" y="1531620"/>
            <a:ext cx="6329045" cy="17068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</a:t>
            </a:r>
            <a:r>
              <a:rPr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深耕供应链仓储领域，围绕货、仓、流、车、人全链路要素布局，深度融合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物联网</a:t>
            </a:r>
            <a:r>
              <a:rPr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大数据</a:t>
            </a:r>
            <a:r>
              <a:rPr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云计算</a:t>
            </a:r>
            <a:r>
              <a:rPr lang="zh-CN"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与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人工智能</a:t>
            </a:r>
            <a:r>
              <a:rPr lang="zh-CN"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等</a:t>
            </a:r>
            <a:r>
              <a:rPr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前沿技术，打造全自动一体化智慧仓储整体方案。实现仓储流程精细化管控，完成全域数据互联互通、智能分析研判与资源高效统筹调度，有效降本增效，全面提速供应链流转效能，推动仓储产业向着数字化、智能化、规范化方向全面升级。</a:t>
            </a:r>
            <a:endParaRPr sz="1400" noProof="0" dirty="0">
              <a:ln>
                <a:noFill/>
              </a:ln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38035" y="4135755"/>
            <a:ext cx="3965575" cy="237426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1170706"/>
            <a:ext cx="12192000" cy="2696074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7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19" name="图片 18" descr="C:\Users\江小南\Desktop\微信图片_202304241126304.jpg微信图片_202304241126304"/>
          <p:cNvPicPr>
            <a:picLocks noChangeAspect="1"/>
          </p:cNvPicPr>
          <p:nvPr/>
        </p:nvPicPr>
        <p:blipFill>
          <a:blip r:embed="rId1"/>
          <a:srcRect t="45052"/>
          <a:stretch>
            <a:fillRect/>
          </a:stretch>
        </p:blipFill>
        <p:spPr>
          <a:xfrm>
            <a:off x="4337685" y="1170305"/>
            <a:ext cx="7854315" cy="2722245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-7838" y="1170557"/>
            <a:ext cx="12192000" cy="2725636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42000">
                <a:schemeClr val="accent1">
                  <a:alpha val="89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4" name="PA-任意多边形 9"/>
          <p:cNvSpPr/>
          <p:nvPr>
            <p:custDataLst>
              <p:tags r:id="rId2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矩形: 圆角 14"/>
          <p:cNvSpPr/>
          <p:nvPr/>
        </p:nvSpPr>
        <p:spPr>
          <a:xfrm>
            <a:off x="685165" y="4135755"/>
            <a:ext cx="5477510" cy="2374265"/>
          </a:xfrm>
          <a:prstGeom prst="roundRect">
            <a:avLst>
              <a:gd name="adj" fmla="val 2396"/>
            </a:avLst>
          </a:prstGeom>
          <a:blipFill dpi="0" rotWithShape="1">
            <a:blip r:embed="rId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5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7194" t="-78752" r="-7194" b="-9804"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254000" dist="38100" dir="5400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2" name="矩形: 圆角 15"/>
          <p:cNvSpPr/>
          <p:nvPr/>
        </p:nvSpPr>
        <p:spPr>
          <a:xfrm>
            <a:off x="685165" y="4135755"/>
            <a:ext cx="5478780" cy="2374265"/>
          </a:xfrm>
          <a:prstGeom prst="roundRect">
            <a:avLst>
              <a:gd name="adj" fmla="val 2396"/>
            </a:avLst>
          </a:prstGeom>
          <a:gradFill flip="none" rotWithShape="1">
            <a:gsLst>
              <a:gs pos="17000">
                <a:schemeClr val="bg1">
                  <a:alpha val="80000"/>
                </a:schemeClr>
              </a:gs>
              <a:gs pos="100000">
                <a:schemeClr val="bg1">
                  <a:alpha val="77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373888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自研技术支撑底座案例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4085" y="4289425"/>
            <a:ext cx="5229225" cy="203009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lt"/>
              </a:rPr>
              <a:t>智能汉藏翻译软件“藏译通”</a:t>
            </a: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信达供应链钢铁智慧仓储平台；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济南铁路局道口安全远程控制系统；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渠县智慧环保可视化管理与服务运营平台；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菏泽市政物联网监测平台；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56B8"/>
              </a:buClr>
              <a:buSzPct val="150000"/>
              <a:buFont typeface="Wingdings" panose="05000000000000000000" charset="0"/>
              <a:buChar char="Ø"/>
              <a:defRPr/>
            </a:pPr>
            <a:r>
              <a:rPr lang="zh-CN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……</a:t>
            </a:r>
            <a:endParaRPr lang="zh-CN" sz="14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750" y="1531620"/>
            <a:ext cx="6329045" cy="17068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</a:t>
            </a:r>
            <a:r>
              <a:rPr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深耕供应链仓储领域，围绕货、仓、流、车、人全链路要素布局，深度融合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物联网</a:t>
            </a:r>
            <a:r>
              <a:rPr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大数据</a:t>
            </a:r>
            <a:r>
              <a:rPr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云计算</a:t>
            </a:r>
            <a:r>
              <a:rPr lang="zh-CN"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与</a:t>
            </a:r>
            <a:r>
              <a:rPr sz="14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人工智能</a:t>
            </a:r>
            <a:r>
              <a:rPr lang="zh-CN"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等</a:t>
            </a:r>
            <a:r>
              <a:rPr sz="1400" noProof="0" dirty="0">
                <a:ln>
                  <a:noFill/>
                </a:ln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前沿技术，打造全自动一体化智慧仓储整体方案。实现仓储流程精细化管控，完成全域数据互联互通、智能分析研判与资源高效统筹调度，有效降本增效，全面提速供应链流转效能，推动仓储产业向着数字化、智能化、规范化方向全面升级。</a:t>
            </a:r>
            <a:endParaRPr sz="1400" noProof="0" dirty="0">
              <a:ln>
                <a:noFill/>
              </a:ln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pic>
        <p:nvPicPr>
          <p:cNvPr id="5" name="图片 4" descr="管理后台 (3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3890" y="4135755"/>
            <a:ext cx="4267835" cy="23990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-30821" y="-23314"/>
            <a:ext cx="12231673" cy="6881586"/>
          </a:xfrm>
          <a:prstGeom prst="rect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56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13569" y="-252713"/>
            <a:ext cx="2642644" cy="3399565"/>
            <a:chOff x="-10047009" y="6683958"/>
            <a:chExt cx="3449347" cy="4372472"/>
          </a:xfrm>
        </p:grpSpPr>
        <p:sp>
          <p:nvSpPr>
            <p:cNvPr id="4" name="矩形: 圆角 3"/>
            <p:cNvSpPr/>
            <p:nvPr/>
          </p:nvSpPr>
          <p:spPr>
            <a:xfrm>
              <a:off x="-9195285" y="6683958"/>
              <a:ext cx="1747321" cy="1747321"/>
            </a:xfrm>
            <a:prstGeom prst="roundRect">
              <a:avLst>
                <a:gd name="adj" fmla="val 6636"/>
              </a:avLst>
            </a:prstGeom>
            <a:solidFill>
              <a:schemeClr val="bg1"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: 圆角 4"/>
            <p:cNvSpPr/>
            <p:nvPr/>
          </p:nvSpPr>
          <p:spPr>
            <a:xfrm>
              <a:off x="-9526285" y="9753107"/>
              <a:ext cx="1303323" cy="1303323"/>
            </a:xfrm>
            <a:prstGeom prst="roundRect">
              <a:avLst>
                <a:gd name="adj" fmla="val 6636"/>
              </a:avLst>
            </a:prstGeom>
            <a:solidFill>
              <a:schemeClr val="bg1"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-7491331" y="8344206"/>
              <a:ext cx="893669" cy="893669"/>
            </a:xfrm>
            <a:prstGeom prst="roundRect">
              <a:avLst>
                <a:gd name="adj" fmla="val 6636"/>
              </a:avLst>
            </a:prstGeom>
            <a:solidFill>
              <a:schemeClr val="bg1"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: 圆角 11"/>
            <p:cNvSpPr/>
            <p:nvPr/>
          </p:nvSpPr>
          <p:spPr>
            <a:xfrm>
              <a:off x="-8435401" y="9237875"/>
              <a:ext cx="987437" cy="987437"/>
            </a:xfrm>
            <a:prstGeom prst="roundRect">
              <a:avLst>
                <a:gd name="adj" fmla="val 6636"/>
              </a:avLst>
            </a:prstGeom>
            <a:solidFill>
              <a:schemeClr val="bg1"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: 圆角 12"/>
            <p:cNvSpPr/>
            <p:nvPr/>
          </p:nvSpPr>
          <p:spPr>
            <a:xfrm>
              <a:off x="-10047009" y="8811491"/>
              <a:ext cx="1303323" cy="1303323"/>
            </a:xfrm>
            <a:prstGeom prst="roundRect">
              <a:avLst>
                <a:gd name="adj" fmla="val 6636"/>
              </a:avLst>
            </a:prstGeom>
            <a:solidFill>
              <a:schemeClr val="bg1"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: 圆角 13"/>
            <p:cNvSpPr/>
            <p:nvPr/>
          </p:nvSpPr>
          <p:spPr>
            <a:xfrm>
              <a:off x="-9453073" y="8146920"/>
              <a:ext cx="433608" cy="433608"/>
            </a:xfrm>
            <a:prstGeom prst="roundRect">
              <a:avLst>
                <a:gd name="adj" fmla="val 6636"/>
              </a:avLst>
            </a:prstGeom>
            <a:solidFill>
              <a:schemeClr val="bg1"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801625" y="4244162"/>
            <a:ext cx="661618" cy="0"/>
          </a:xfrm>
          <a:prstGeom prst="line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612775" y="2336800"/>
            <a:ext cx="9786620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80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引领优势产业，创造美好生活</a:t>
            </a:r>
            <a:r>
              <a:rPr lang="zh-CN" altLang="en-US" sz="4800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endParaRPr lang="zh-CN" altLang="en-US" sz="4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5" name="矩形: 圆角 14"/>
          <p:cNvSpPr/>
          <p:nvPr/>
        </p:nvSpPr>
        <p:spPr>
          <a:xfrm>
            <a:off x="1588397" y="4158553"/>
            <a:ext cx="1437506" cy="1437506"/>
          </a:xfrm>
          <a:prstGeom prst="roundRect">
            <a:avLst>
              <a:gd name="adj" fmla="val 6636"/>
            </a:avLst>
          </a:prstGeom>
          <a:solidFill>
            <a:schemeClr val="bg1">
              <a:alpha val="8000"/>
            </a:schemeClr>
          </a:solidFill>
          <a:ln>
            <a:noFill/>
          </a:ln>
          <a:effectLst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/>
          <p:cNvSpPr/>
          <p:nvPr/>
        </p:nvSpPr>
        <p:spPr>
          <a:xfrm>
            <a:off x="10210505" y="4622687"/>
            <a:ext cx="619057" cy="619057"/>
          </a:xfrm>
          <a:prstGeom prst="roundRect">
            <a:avLst>
              <a:gd name="adj" fmla="val 6636"/>
            </a:avLst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: 圆角 25"/>
          <p:cNvSpPr/>
          <p:nvPr/>
        </p:nvSpPr>
        <p:spPr>
          <a:xfrm>
            <a:off x="10630329" y="5023721"/>
            <a:ext cx="398466" cy="398466"/>
          </a:xfrm>
          <a:prstGeom prst="roundRect">
            <a:avLst>
              <a:gd name="adj" fmla="val 6636"/>
            </a:avLst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: 圆角 26"/>
          <p:cNvSpPr/>
          <p:nvPr/>
        </p:nvSpPr>
        <p:spPr>
          <a:xfrm>
            <a:off x="10399847" y="3984681"/>
            <a:ext cx="1437506" cy="1437506"/>
          </a:xfrm>
          <a:prstGeom prst="roundRect">
            <a:avLst>
              <a:gd name="adj" fmla="val 6636"/>
            </a:avLst>
          </a:prstGeom>
          <a:solidFill>
            <a:schemeClr val="bg1">
              <a:alpha val="8000"/>
            </a:schemeClr>
          </a:solidFill>
          <a:ln>
            <a:noFill/>
          </a:ln>
          <a:effectLst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1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4856218"/>
            <a:ext cx="7431314" cy="2001783"/>
          </a:xfrm>
          <a:custGeom>
            <a:avLst/>
            <a:gdLst>
              <a:gd name="connsiteX0" fmla="*/ 0 w 6796088"/>
              <a:gd name="connsiteY0" fmla="*/ 0 h 2001783"/>
              <a:gd name="connsiteX1" fmla="*/ 6796088 w 6796088"/>
              <a:gd name="connsiteY1" fmla="*/ 0 h 2001783"/>
              <a:gd name="connsiteX2" fmla="*/ 6796088 w 6796088"/>
              <a:gd name="connsiteY2" fmla="*/ 2001783 h 2001783"/>
              <a:gd name="connsiteX3" fmla="*/ 0 w 6796088"/>
              <a:gd name="connsiteY3" fmla="*/ 2001783 h 200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96088" h="2001783">
                <a:moveTo>
                  <a:pt x="0" y="0"/>
                </a:moveTo>
                <a:lnTo>
                  <a:pt x="6796088" y="0"/>
                </a:lnTo>
                <a:lnTo>
                  <a:pt x="6796088" y="2001783"/>
                </a:lnTo>
                <a:lnTo>
                  <a:pt x="0" y="2001783"/>
                </a:lnTo>
                <a:close/>
              </a:path>
            </a:pathLst>
          </a:cu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38689">
            <a:off x="6862656" y="2011494"/>
            <a:ext cx="6204422" cy="5910376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697845" y="5223379"/>
            <a:ext cx="3454510" cy="402590"/>
            <a:chOff x="697845" y="6145994"/>
            <a:chExt cx="3454510" cy="402590"/>
          </a:xfrm>
        </p:grpSpPr>
        <p:sp>
          <p:nvSpPr>
            <p:cNvPr id="23" name="文本框 22"/>
            <p:cNvSpPr txBox="1"/>
            <p:nvPr/>
          </p:nvSpPr>
          <p:spPr>
            <a:xfrm>
              <a:off x="1063080" y="6145994"/>
              <a:ext cx="3089275" cy="402590"/>
            </a:xfrm>
            <a:prstGeom prst="rect">
              <a:avLst/>
            </a:prstGeom>
            <a:noFill/>
            <a:effectLst/>
          </p:spPr>
          <p:txBody>
            <a:bodyPr wrap="none" lIns="117958" tIns="58979" rIns="117958" bIns="58979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sz="1550" dirty="0">
                  <a:solidFill>
                    <a:schemeClr val="bg1"/>
                  </a:solidFill>
                  <a:latin typeface="+mn-ea"/>
                </a:rPr>
                <a:t>山东省济南市高新区科汇大厦</a:t>
              </a:r>
              <a:r>
                <a:rPr lang="en-US" altLang="zh-CN" sz="1550" dirty="0">
                  <a:solidFill>
                    <a:schemeClr val="bg1"/>
                  </a:solidFill>
                  <a:latin typeface="+mn-ea"/>
                </a:rPr>
                <a:t>5</a:t>
              </a:r>
              <a:r>
                <a:rPr lang="zh-CN" altLang="en-US" sz="1550" dirty="0">
                  <a:solidFill>
                    <a:schemeClr val="bg1"/>
                  </a:solidFill>
                  <a:latin typeface="+mn-ea"/>
                </a:rPr>
                <a:t>层</a:t>
              </a:r>
              <a:endParaRPr lang="zh-CN" altLang="en-US" sz="155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 rot="8065834">
              <a:off x="697845" y="6230637"/>
              <a:ext cx="213023" cy="213023"/>
            </a:xfrm>
            <a:custGeom>
              <a:avLst/>
              <a:gdLst>
                <a:gd name="connsiteX0" fmla="*/ 252718 w 914400"/>
                <a:gd name="connsiteY0" fmla="*/ 657657 h 914400"/>
                <a:gd name="connsiteX1" fmla="*/ 616018 w 914400"/>
                <a:gd name="connsiteY1" fmla="*/ 661268 h 914400"/>
                <a:gd name="connsiteX2" fmla="*/ 619628 w 914400"/>
                <a:gd name="connsiteY2" fmla="*/ 297969 h 914400"/>
                <a:gd name="connsiteX3" fmla="*/ 256329 w 914400"/>
                <a:gd name="connsiteY3" fmla="*/ 294358 h 914400"/>
                <a:gd name="connsiteX4" fmla="*/ 252718 w 914400"/>
                <a:gd name="connsiteY4" fmla="*/ 657657 h 914400"/>
                <a:gd name="connsiteX5" fmla="*/ 133911 w 914400"/>
                <a:gd name="connsiteY5" fmla="*/ 780490 h 914400"/>
                <a:gd name="connsiteX6" fmla="*/ 0 w 914400"/>
                <a:gd name="connsiteY6" fmla="*/ 457200 h 914400"/>
                <a:gd name="connsiteX7" fmla="*/ 457200 w 914400"/>
                <a:gd name="connsiteY7" fmla="*/ 0 h 914400"/>
                <a:gd name="connsiteX8" fmla="*/ 914400 w 914400"/>
                <a:gd name="connsiteY8" fmla="*/ 0 h 914400"/>
                <a:gd name="connsiteX9" fmla="*/ 914400 w 914400"/>
                <a:gd name="connsiteY9" fmla="*/ 457200 h 914400"/>
                <a:gd name="connsiteX10" fmla="*/ 457200 w 914400"/>
                <a:gd name="connsiteY10" fmla="*/ 914400 h 914400"/>
                <a:gd name="connsiteX11" fmla="*/ 133911 w 914400"/>
                <a:gd name="connsiteY11" fmla="*/ 78049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400" h="914400">
                  <a:moveTo>
                    <a:pt x="252718" y="657657"/>
                  </a:moveTo>
                  <a:cubicBezTo>
                    <a:pt x="352043" y="758976"/>
                    <a:pt x="514698" y="760593"/>
                    <a:pt x="616018" y="661268"/>
                  </a:cubicBezTo>
                  <a:cubicBezTo>
                    <a:pt x="717337" y="561943"/>
                    <a:pt x="718953" y="399288"/>
                    <a:pt x="619628" y="297969"/>
                  </a:cubicBezTo>
                  <a:cubicBezTo>
                    <a:pt x="520303" y="196649"/>
                    <a:pt x="357648" y="195033"/>
                    <a:pt x="256329" y="294358"/>
                  </a:cubicBezTo>
                  <a:cubicBezTo>
                    <a:pt x="155010" y="393683"/>
                    <a:pt x="153393" y="556338"/>
                    <a:pt x="252718" y="657657"/>
                  </a:cubicBezTo>
                  <a:close/>
                  <a:moveTo>
                    <a:pt x="133911" y="780490"/>
                  </a:moveTo>
                  <a:cubicBezTo>
                    <a:pt x="51174" y="697753"/>
                    <a:pt x="0" y="583452"/>
                    <a:pt x="0" y="457200"/>
                  </a:cubicBezTo>
                  <a:cubicBezTo>
                    <a:pt x="0" y="204695"/>
                    <a:pt x="204695" y="0"/>
                    <a:pt x="457200" y="0"/>
                  </a:cubicBezTo>
                  <a:lnTo>
                    <a:pt x="914400" y="0"/>
                  </a:lnTo>
                  <a:lnTo>
                    <a:pt x="914400" y="457200"/>
                  </a:lnTo>
                  <a:cubicBezTo>
                    <a:pt x="914400" y="709705"/>
                    <a:pt x="709705" y="914400"/>
                    <a:pt x="457200" y="914400"/>
                  </a:cubicBezTo>
                  <a:cubicBezTo>
                    <a:pt x="330947" y="914400"/>
                    <a:pt x="216647" y="863226"/>
                    <a:pt x="133911" y="78049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117958" tIns="58979" rIns="117958" bIns="58979" numCol="1" spcCol="0" rtlCol="0" fromWordArt="0" anchor="ctr" anchorCtr="0" forceAA="0" compatLnSpc="1">
              <a:noAutofit/>
            </a:bodyPr>
            <a:lstStyle/>
            <a:p>
              <a:endParaRPr lang="zh-CN" altLang="en-US" sz="2320">
                <a:solidFill>
                  <a:schemeClr val="tx1"/>
                </a:solidFill>
              </a:endParaRPr>
            </a:p>
          </p:txBody>
        </p:sp>
      </p:grpSp>
      <p:pic>
        <p:nvPicPr>
          <p:cNvPr id="16" name="图片 15" descr="A_1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2255" y="318135"/>
            <a:ext cx="2376170" cy="666750"/>
          </a:xfrm>
          <a:prstGeom prst="rect">
            <a:avLst/>
          </a:prstGeom>
        </p:spPr>
      </p:pic>
      <p:pic>
        <p:nvPicPr>
          <p:cNvPr id="8" name="图片 7" descr="山东信达物联_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4265" y="243205"/>
            <a:ext cx="3303905" cy="67945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公路上有许多车&#10;&#10;AI 生成的内容可能不正确。"/>
          <p:cNvPicPr>
            <a:picLocks noChangeAspect="1"/>
          </p:cNvPicPr>
          <p:nvPr/>
        </p:nvPicPr>
        <p:blipFill>
          <a:blip r:embed="rId1" cstate="screen">
            <a:alphaModFix amt="5000"/>
          </a:blip>
          <a:srcRect/>
          <a:stretch>
            <a:fillRect/>
          </a:stretch>
        </p:blipFill>
        <p:spPr>
          <a:xfrm>
            <a:off x="0" y="0"/>
            <a:ext cx="5044440" cy="1537335"/>
          </a:xfrm>
          <a:custGeom>
            <a:avLst/>
            <a:gdLst>
              <a:gd name="connsiteX0" fmla="*/ 0 w 12192000"/>
              <a:gd name="connsiteY0" fmla="*/ 0 h 3715140"/>
              <a:gd name="connsiteX1" fmla="*/ 12192000 w 12192000"/>
              <a:gd name="connsiteY1" fmla="*/ 0 h 3715140"/>
              <a:gd name="connsiteX2" fmla="*/ 12192000 w 12192000"/>
              <a:gd name="connsiteY2" fmla="*/ 3715140 h 3715140"/>
              <a:gd name="connsiteX3" fmla="*/ 0 w 12192000"/>
              <a:gd name="connsiteY3" fmla="*/ 3715140 h 371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15140">
                <a:moveTo>
                  <a:pt x="0" y="0"/>
                </a:moveTo>
                <a:lnTo>
                  <a:pt x="12192000" y="0"/>
                </a:lnTo>
                <a:lnTo>
                  <a:pt x="12192000" y="3715140"/>
                </a:lnTo>
                <a:lnTo>
                  <a:pt x="0" y="371514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4652105"/>
            <a:ext cx="12192000" cy="220589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8197" y="547373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思源黑体 Normal" panose="020B0400000000000000" charset="-122"/>
              </a:rPr>
              <a:t>目录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ea"/>
              <a:ea typeface="+mj-ea"/>
              <a:cs typeface="+mn-cs"/>
              <a:sym typeface="思源黑体 Normal" panose="020B04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16193" y="547373"/>
            <a:ext cx="28488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思源黑体 Normal" panose="020B0400000000000000" charset="-122"/>
              </a:rPr>
              <a:t>CONTENTS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ea"/>
              <a:ea typeface="+mj-ea"/>
              <a:cs typeface="+mn-cs"/>
              <a:sym typeface="思源黑体 Normal" panose="020B0400000000000000" charset="-122"/>
            </a:endParaRPr>
          </a:p>
        </p:txBody>
      </p:sp>
      <p:sp>
        <p:nvSpPr>
          <p:cNvPr id="7" name="矩形: 圆角 6"/>
          <p:cNvSpPr/>
          <p:nvPr>
            <p:custDataLst>
              <p:tags r:id="rId2"/>
            </p:custDataLst>
          </p:nvPr>
        </p:nvSpPr>
        <p:spPr>
          <a:xfrm>
            <a:off x="6651625" y="1879600"/>
            <a:ext cx="2601595" cy="3444240"/>
          </a:xfrm>
          <a:prstGeom prst="roundRect">
            <a:avLst>
              <a:gd name="adj" fmla="val 1218"/>
            </a:avLst>
          </a:prstGeom>
          <a:gradFill flip="none" rotWithShape="1">
            <a:gsLst>
              <a:gs pos="58000">
                <a:schemeClr val="bg1">
                  <a:alpha val="7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25400">
            <a:noFill/>
          </a:ln>
          <a:effectLst>
            <a:outerShdw blurRad="254000" dist="215900" dir="2700000" sx="96000" sy="96000" algn="tl" rotWithShape="0">
              <a:schemeClr val="accent1">
                <a:lumMod val="75000"/>
                <a:alpha val="20000"/>
              </a:schemeClr>
            </a:outerShdw>
            <a:reflection blurRad="152400" stA="52000" endA="300" endPos="15000" dist="635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18" name="文本框 17"/>
          <p:cNvSpPr txBox="1"/>
          <p:nvPr>
            <p:custDataLst>
              <p:tags r:id="rId3"/>
            </p:custDataLst>
          </p:nvPr>
        </p:nvSpPr>
        <p:spPr>
          <a:xfrm>
            <a:off x="7121439" y="2282637"/>
            <a:ext cx="166188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1000">
                      <a:schemeClr val="accent1"/>
                    </a:gs>
                    <a:gs pos="79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思源黑体 Normal" panose="020B0400000000000000" charset="-122"/>
              </a:rPr>
              <a:t>02</a:t>
            </a:r>
            <a:endParaRPr kumimoji="0" lang="en-US" altLang="zh-CN" sz="8000" i="0" u="none" strike="noStrike" kern="1200" cap="none" spc="0" normalizeH="0" baseline="0" noProof="0" dirty="0">
              <a:ln>
                <a:noFill/>
              </a:ln>
              <a:gradFill>
                <a:gsLst>
                  <a:gs pos="21000">
                    <a:schemeClr val="accent1"/>
                  </a:gs>
                  <a:gs pos="79000">
                    <a:schemeClr val="accent1">
                      <a:alpha val="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思源黑体 Normal" panose="020B0400000000000000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4"/>
            </p:custDataLst>
          </p:nvPr>
        </p:nvSpPr>
        <p:spPr>
          <a:xfrm>
            <a:off x="6937766" y="3950340"/>
            <a:ext cx="20292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思源黑体 Normal" panose="020B0400000000000000" charset="-122"/>
              </a:rPr>
              <a:t>典型案例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ea"/>
              <a:ea typeface="+mj-ea"/>
              <a:cs typeface="+mn-cs"/>
              <a:sym typeface="思源黑体 Normal" panose="020B0400000000000000" charset="-122"/>
            </a:endParaRPr>
          </a:p>
        </p:txBody>
      </p:sp>
      <p:sp>
        <p:nvSpPr>
          <p:cNvPr id="6" name="矩形: 圆角 5"/>
          <p:cNvSpPr/>
          <p:nvPr>
            <p:custDataLst>
              <p:tags r:id="rId5"/>
            </p:custDataLst>
          </p:nvPr>
        </p:nvSpPr>
        <p:spPr>
          <a:xfrm>
            <a:off x="2957830" y="1879600"/>
            <a:ext cx="2601595" cy="3444240"/>
          </a:xfrm>
          <a:prstGeom prst="roundRect">
            <a:avLst>
              <a:gd name="adj" fmla="val 1706"/>
            </a:avLst>
          </a:prstGeom>
          <a:gradFill flip="none" rotWithShape="1">
            <a:gsLst>
              <a:gs pos="58000">
                <a:schemeClr val="bg1">
                  <a:alpha val="7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25400">
            <a:noFill/>
          </a:ln>
          <a:effectLst>
            <a:outerShdw blurRad="254000" dist="215900" dir="2700000" sx="96000" sy="96000" algn="tl" rotWithShape="0">
              <a:schemeClr val="accent1">
                <a:lumMod val="75000"/>
                <a:alpha val="20000"/>
              </a:schemeClr>
            </a:outerShdw>
            <a:reflection blurRad="152400" stA="52000" endA="300" endPos="15000" dist="635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3427556" y="2282637"/>
            <a:ext cx="166188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1000">
                      <a:schemeClr val="accent1"/>
                    </a:gs>
                    <a:gs pos="79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思源黑体 Normal" panose="020B0400000000000000" charset="-122"/>
              </a:rPr>
              <a:t>01</a:t>
            </a:r>
            <a:endParaRPr kumimoji="0" lang="en-US" altLang="zh-CN" sz="8000" i="0" u="none" strike="noStrike" kern="1200" cap="none" spc="0" normalizeH="0" baseline="0" noProof="0" dirty="0">
              <a:ln>
                <a:noFill/>
              </a:ln>
              <a:gradFill>
                <a:gsLst>
                  <a:gs pos="21000">
                    <a:schemeClr val="accent1"/>
                  </a:gs>
                  <a:gs pos="79000">
                    <a:schemeClr val="accent1">
                      <a:alpha val="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思源黑体 Normal" panose="020B0400000000000000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3243883" y="3950340"/>
            <a:ext cx="20292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思源黑体 Normal" panose="020B0400000000000000" charset="-122"/>
              </a:rPr>
              <a:t>自研产品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ea"/>
              <a:ea typeface="+mj-ea"/>
              <a:cs typeface="+mn-cs"/>
              <a:sym typeface="思源黑体 Normal" panose="020B0400000000000000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8"/>
            </p:custDataLst>
          </p:nvPr>
        </p:nvSpPr>
        <p:spPr>
          <a:xfrm>
            <a:off x="6805750" y="4653907"/>
            <a:ext cx="2293258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ctr">
              <a:defRPr/>
            </a:pPr>
            <a:r>
              <a:rPr kumimoji="0" lang="en-US" altLang="zh-CN" sz="1200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  <a:alpha val="43000"/>
                    </a:srgbClr>
                  </a:outerShdw>
                </a:effectLst>
                <a:uLnTx/>
                <a:uFillTx/>
                <a:latin typeface="+mn-ea"/>
                <a:cs typeface="+mn-cs"/>
                <a:sym typeface="思源黑体 Normal" panose="020B0400000000000000" charset="-122"/>
              </a:rPr>
              <a:t>Primary</a:t>
            </a:r>
            <a:endParaRPr kumimoji="0" lang="en-US" altLang="zh-CN" sz="1200" i="0" u="none" strike="noStrike" kern="1200" cap="none" spc="0" normalizeH="0" baseline="0" noProof="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  <a:alpha val="43000"/>
                  </a:srgbClr>
                </a:outerShdw>
              </a:effectLst>
              <a:uLnTx/>
              <a:uFillTx/>
              <a:latin typeface="+mn-ea"/>
              <a:cs typeface="+mn-cs"/>
              <a:sym typeface="思源黑体 Normal" panose="020B0400000000000000" charset="-122"/>
            </a:endParaRPr>
          </a:p>
          <a:p>
            <a:pPr lvl="0" algn="ctr">
              <a:defRPr/>
            </a:pPr>
            <a:r>
              <a:rPr kumimoji="0" lang="en-US" altLang="zh-CN" sz="1200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  <a:alpha val="43000"/>
                    </a:srgbClr>
                  </a:outerShdw>
                </a:effectLst>
                <a:uLnTx/>
                <a:uFillTx/>
                <a:latin typeface="+mn-ea"/>
                <a:cs typeface="+mn-cs"/>
                <a:sym typeface="思源黑体 Normal" panose="020B0400000000000000" charset="-122"/>
              </a:rPr>
              <a:t>business</a:t>
            </a:r>
            <a:endParaRPr kumimoji="0" lang="en-US" altLang="zh-CN" sz="1200" i="0" u="none" strike="noStrike" kern="1200" cap="none" spc="0" normalizeH="0" baseline="0" noProof="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  <a:alpha val="43000"/>
                  </a:srgbClr>
                </a:outerShdw>
              </a:effectLst>
              <a:uLnTx/>
              <a:uFillTx/>
              <a:latin typeface="+mn-ea"/>
              <a:cs typeface="+mn-cs"/>
              <a:sym typeface="思源黑体 Normal" panose="020B0400000000000000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9"/>
            </p:custDataLst>
          </p:nvPr>
        </p:nvSpPr>
        <p:spPr>
          <a:xfrm>
            <a:off x="3111867" y="4653907"/>
            <a:ext cx="2293258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ctr">
              <a:defRPr/>
            </a:pPr>
            <a:r>
              <a:rPr kumimoji="0" lang="en-US" altLang="zh-CN" sz="1200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  <a:alpha val="43000"/>
                    </a:srgbClr>
                  </a:outerShdw>
                </a:effectLst>
                <a:uLnTx/>
                <a:uFillTx/>
                <a:latin typeface="+mn-ea"/>
                <a:cs typeface="+mn-cs"/>
                <a:sym typeface="思源黑体 Normal" panose="020B0400000000000000" charset="-122"/>
              </a:rPr>
              <a:t>Company </a:t>
            </a:r>
            <a:endParaRPr kumimoji="0" lang="en-US" altLang="zh-CN" sz="1200" i="0" u="none" strike="noStrike" kern="1200" cap="none" spc="0" normalizeH="0" baseline="0" noProof="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  <a:alpha val="43000"/>
                  </a:srgbClr>
                </a:outerShdw>
              </a:effectLst>
              <a:uLnTx/>
              <a:uFillTx/>
              <a:latin typeface="+mn-ea"/>
              <a:cs typeface="+mn-cs"/>
              <a:sym typeface="思源黑体 Normal" panose="020B0400000000000000" charset="-122"/>
            </a:endParaRPr>
          </a:p>
          <a:p>
            <a:pPr lvl="0" algn="ctr">
              <a:defRPr/>
            </a:pPr>
            <a:r>
              <a:rPr kumimoji="0" lang="en-US" altLang="zh-CN" sz="1200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  <a:alpha val="43000"/>
                    </a:srgbClr>
                  </a:outerShdw>
                </a:effectLst>
                <a:uLnTx/>
                <a:uFillTx/>
                <a:latin typeface="+mn-ea"/>
                <a:cs typeface="+mn-cs"/>
                <a:sym typeface="思源黑体 Normal" panose="020B0400000000000000" charset="-122"/>
              </a:rPr>
              <a:t>profile</a:t>
            </a:r>
            <a:endParaRPr kumimoji="0" lang="en-US" altLang="zh-CN" sz="1200" i="0" u="none" strike="noStrike" kern="1200" cap="none" spc="0" normalizeH="0" baseline="0" noProof="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  <a:alpha val="43000"/>
                  </a:srgbClr>
                </a:outerShdw>
              </a:effectLst>
              <a:uLnTx/>
              <a:uFillTx/>
              <a:latin typeface="+mn-ea"/>
              <a:cs typeface="+mn-cs"/>
              <a:sym typeface="思源黑体 Normal" panose="020B04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0821" y="-23314"/>
            <a:ext cx="12231673" cy="6881586"/>
          </a:xfrm>
          <a:prstGeom prst="rect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56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46" name="矩形: 对角圆角 45"/>
          <p:cNvSpPr/>
          <p:nvPr/>
        </p:nvSpPr>
        <p:spPr>
          <a:xfrm rot="16200000" flipH="1">
            <a:off x="7914316" y="2387278"/>
            <a:ext cx="2652410" cy="6289040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lumMod val="20000"/>
                  <a:lumOff val="80000"/>
                  <a:alpha val="23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44" name="矩形: 对角圆角 43"/>
          <p:cNvSpPr/>
          <p:nvPr/>
        </p:nvSpPr>
        <p:spPr>
          <a:xfrm rot="16200000" flipH="1">
            <a:off x="2665331" y="3236491"/>
            <a:ext cx="925359" cy="6317659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lumMod val="20000"/>
                  <a:lumOff val="80000"/>
                  <a:alpha val="64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42" name="矩形: 对角圆角 41"/>
          <p:cNvSpPr/>
          <p:nvPr/>
        </p:nvSpPr>
        <p:spPr>
          <a:xfrm rot="16200000" flipH="1">
            <a:off x="6741397" y="2746916"/>
            <a:ext cx="1933129" cy="6289040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49" name="矩形: 对角圆角 48"/>
          <p:cNvSpPr/>
          <p:nvPr/>
        </p:nvSpPr>
        <p:spPr>
          <a:xfrm rot="5400000" flipH="1" flipV="1">
            <a:off x="7746137" y="-3521209"/>
            <a:ext cx="1933130" cy="6289040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51000">
                <a:schemeClr val="accent1">
                  <a:alpha val="0"/>
                </a:schemeClr>
              </a:gs>
              <a:gs pos="0">
                <a:schemeClr val="accent1">
                  <a:lumMod val="20000"/>
                  <a:lumOff val="80000"/>
                  <a:alpha val="31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8" name="矩形: 对角圆角 7"/>
          <p:cNvSpPr/>
          <p:nvPr/>
        </p:nvSpPr>
        <p:spPr>
          <a:xfrm rot="16200000" flipH="1">
            <a:off x="9259027" y="1155826"/>
            <a:ext cx="3643247" cy="7761109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37656" y="2589056"/>
            <a:ext cx="528008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3000">
                      <a:srgbClr val="FFFFFF"/>
                    </a:gs>
                    <a:gs pos="92000">
                      <a:schemeClr val="accent1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思源黑体 Normal" panose="020B0400000000000000" charset="-122"/>
              </a:rPr>
              <a:t>自研产品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63000">
                    <a:srgbClr val="FFFFFF"/>
                  </a:gs>
                  <a:gs pos="92000">
                    <a:schemeClr val="accent1">
                      <a:lumMod val="60000"/>
                      <a:lumOff val="40000"/>
                    </a:schemeClr>
                  </a:gs>
                </a:gsLst>
                <a:lin ang="5400000" scaled="1"/>
                <a:tileRect/>
              </a:gradFill>
              <a:effectLst/>
              <a:uLnTx/>
              <a:uFillTx/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思源黑体 Normal" panose="020B04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07085" y="3740785"/>
            <a:ext cx="34988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000" dirty="0">
                <a:solidFill>
                  <a:schemeClr val="bg1">
                    <a:lumMod val="95000"/>
                    <a:alpha val="59000"/>
                  </a:schemeClr>
                </a:solidFill>
                <a:latin typeface="+mn-ea"/>
                <a:cs typeface="+mj-cs"/>
              </a:rPr>
              <a:t>Company  profile</a:t>
            </a:r>
            <a:endParaRPr lang="en-US" altLang="zh-CN" sz="2000" dirty="0">
              <a:solidFill>
                <a:schemeClr val="bg1">
                  <a:lumMod val="95000"/>
                  <a:alpha val="59000"/>
                </a:schemeClr>
              </a:solidFill>
              <a:latin typeface="+mn-ea"/>
              <a:cs typeface="+mj-cs"/>
            </a:endParaRPr>
          </a:p>
          <a:p>
            <a:pPr algn="just"/>
            <a:endParaRPr lang="en-US" altLang="zh-CN" sz="2000" dirty="0">
              <a:solidFill>
                <a:schemeClr val="bg1">
                  <a:lumMod val="95000"/>
                  <a:alpha val="59000"/>
                </a:schemeClr>
              </a:solidFill>
              <a:latin typeface="+mn-ea"/>
              <a:cs typeface="+mj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02345" y="1003658"/>
            <a:ext cx="6915373" cy="110671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Overflow="overflow" horzOverflow="overflow" vert="horz" wrap="square" lIns="91433" tIns="45716" rIns="91433" bIns="45716" numCol="1" spcCol="0" rtlCol="0" fromWordArt="0" anchor="t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7200" cap="all" dirty="0">
                <a:solidFill>
                  <a:schemeClr val="accent2">
                    <a:lumMod val="20000"/>
                    <a:lumOff val="80000"/>
                    <a:alpha val="30000"/>
                  </a:schemeClr>
                </a:solidFill>
                <a:latin typeface="+mj-lt"/>
                <a:ea typeface="+mj-ea"/>
                <a:sym typeface="+mn-ea"/>
              </a:rPr>
              <a:t>PART ONE</a:t>
            </a:r>
            <a:endParaRPr lang="en-US" altLang="zh-CN" sz="7200" cap="all" dirty="0">
              <a:solidFill>
                <a:schemeClr val="accent2">
                  <a:lumMod val="20000"/>
                  <a:lumOff val="80000"/>
                  <a:alpha val="30000"/>
                </a:schemeClr>
              </a:solidFill>
              <a:latin typeface="+mj-lt"/>
              <a:ea typeface="+mj-ea"/>
              <a:sym typeface="+mn-ea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908621" y="5293161"/>
            <a:ext cx="939229" cy="0"/>
          </a:xfrm>
          <a:prstGeom prst="line">
            <a:avLst/>
          </a:prstGeom>
          <a:ln w="57150">
            <a:solidFill>
              <a:schemeClr val="tx2">
                <a:lumMod val="20000"/>
                <a:lumOff val="80000"/>
                <a:alpha val="44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7594298" y="666820"/>
            <a:ext cx="3400290" cy="587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7600" dirty="0">
                <a:gradFill>
                  <a:gsLst>
                    <a:gs pos="0">
                      <a:schemeClr val="accent1">
                        <a:alpha val="0"/>
                        <a:lumMod val="0"/>
                        <a:lumOff val="100000"/>
                      </a:schemeClr>
                    </a:gs>
                    <a:gs pos="83000">
                      <a:schemeClr val="accent2">
                        <a:lumMod val="24000"/>
                        <a:lumOff val="76000"/>
                      </a:schemeClr>
                    </a:gs>
                  </a:gsLst>
                  <a:lin ang="5400000" scaled="1"/>
                </a:gradFill>
                <a:effectLst>
                  <a:reflection blurRad="63500" stA="55000" endA="300" endPos="21000" dir="5400000" sy="-100000" algn="bl" rotWithShape="0"/>
                </a:effectLst>
                <a:latin typeface="+mj-lt"/>
                <a:ea typeface="思源黑体 Normal" panose="020B0400000000000000" charset="-122"/>
              </a:rPr>
              <a:t>1</a:t>
            </a:r>
            <a:endParaRPr lang="zh-CN" altLang="en-US" sz="37600" dirty="0">
              <a:gradFill>
                <a:gsLst>
                  <a:gs pos="0">
                    <a:schemeClr val="accent1">
                      <a:alpha val="0"/>
                      <a:lumMod val="0"/>
                      <a:lumOff val="100000"/>
                    </a:schemeClr>
                  </a:gs>
                  <a:gs pos="83000">
                    <a:schemeClr val="accent2">
                      <a:lumMod val="24000"/>
                      <a:lumOff val="76000"/>
                    </a:schemeClr>
                  </a:gs>
                </a:gsLst>
                <a:lin ang="5400000" scaled="1"/>
              </a:gradFill>
              <a:effectLst>
                <a:reflection blurRad="63500" stA="55000" endA="300" endPos="21000" dir="5400000" sy="-100000" algn="bl" rotWithShape="0"/>
              </a:effectLst>
              <a:latin typeface="+mj-lt"/>
              <a:ea typeface="思源黑体 Normal" panose="020B0400000000000000" charset="-122"/>
            </a:endParaRPr>
          </a:p>
        </p:txBody>
      </p:sp>
      <p:pic>
        <p:nvPicPr>
          <p:cNvPr id="6" name="图片 5" descr="山东信达物联_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24265" y="243205"/>
            <a:ext cx="3303905" cy="6794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0" y="6492678"/>
            <a:ext cx="12192000" cy="365322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56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228092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AI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特教大模型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PA-任意多边形 9"/>
          <p:cNvSpPr/>
          <p:nvPr>
            <p:custDataLst>
              <p:tags r:id="rId1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9" name="object 4"/>
          <p:cNvSpPr txBox="1">
            <a:spLocks noGrp="1"/>
          </p:cNvSpPr>
          <p:nvPr/>
        </p:nvSpPr>
        <p:spPr>
          <a:xfrm>
            <a:off x="508000" y="1047115"/>
            <a:ext cx="8739505" cy="260286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en-US" altLang="zh-CN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AI 特教大模型</a:t>
            </a:r>
            <a:r>
              <a:rPr lang="zh-CN" altLang="en-US"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是山东信达物联面向特殊群体打造的多模态智能系统。</a:t>
            </a:r>
            <a:endParaRPr lang="zh-CN" altLang="en-US" sz="1400" spc="0" dirty="0">
              <a:solidFill>
                <a:schemeClr val="tx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AI 手语大模型</a:t>
            </a:r>
            <a:r>
              <a:rPr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作为 AI 特教大模型核心子系统，</a:t>
            </a:r>
            <a:r>
              <a:rPr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由山东信达物联携手</a:t>
            </a:r>
            <a:r>
              <a:rPr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南京特殊教育师范学院</a:t>
            </a:r>
            <a:r>
              <a:rPr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联合研发</a:t>
            </a:r>
            <a:r>
              <a:rPr lang="zh-CN"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，</a:t>
            </a:r>
            <a:r>
              <a:rPr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是专为听障人群打造的多模态智能应用，聚焦解决手语与自然语言实时双向转换难题。模型深度融合计算机视觉、自然语言处理与语音合成技术，精准识别手语手势、面部表情及肢体动作特征，高效实现</a:t>
            </a:r>
            <a:endParaRPr sz="1400" spc="0" dirty="0">
              <a:solidFill>
                <a:schemeClr val="tx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手语与语音、文字的实时双向互译。产品广泛适用于</a:t>
            </a:r>
            <a:r>
              <a:rPr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特教课堂</a:t>
            </a:r>
            <a:r>
              <a:rPr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政务服务</a:t>
            </a:r>
            <a:r>
              <a:rPr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医疗就医</a:t>
            </a:r>
            <a:r>
              <a:rPr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endParaRPr sz="1400" spc="0" dirty="0">
              <a:solidFill>
                <a:schemeClr val="tx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交通出行</a:t>
            </a:r>
            <a:r>
              <a:rPr lang="zh-CN"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金融服务</a:t>
            </a:r>
            <a:r>
              <a:rPr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等各类公共场景</a:t>
            </a:r>
            <a:r>
              <a:rPr lang="zh-CN" altLang="en-US"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。</a:t>
            </a:r>
            <a:endParaRPr lang="zh-CN" altLang="en-US" sz="1400" spc="0" dirty="0">
              <a:solidFill>
                <a:schemeClr val="tx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890" y="1106170"/>
            <a:ext cx="2059305" cy="4709795"/>
          </a:xfrm>
          <a:prstGeom prst="rect">
            <a:avLst/>
          </a:prstGeom>
        </p:spPr>
      </p:pic>
      <p:sp>
        <p:nvSpPr>
          <p:cNvPr id="20" name="object 4"/>
          <p:cNvSpPr txBox="1">
            <a:spLocks noGrp="1"/>
          </p:cNvSpPr>
          <p:nvPr/>
        </p:nvSpPr>
        <p:spPr>
          <a:xfrm>
            <a:off x="8519160" y="5938520"/>
            <a:ext cx="2436495" cy="34036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355600" algn="ctr">
              <a:lnSpc>
                <a:spcPct val="150000"/>
              </a:lnSpc>
              <a:spcAft>
                <a:spcPts val="0"/>
              </a:spcAft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第一代硬件产品外观</a:t>
            </a:r>
            <a:endParaRPr lang="zh-CN" sz="1400" spc="0" dirty="0">
              <a:solidFill>
                <a:schemeClr val="tx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rcRect t="43729" r="50186"/>
          <a:stretch>
            <a:fillRect/>
          </a:stretch>
        </p:blipFill>
        <p:spPr>
          <a:xfrm>
            <a:off x="5169535" y="4246245"/>
            <a:ext cx="2382520" cy="169227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0780" y="2615565"/>
            <a:ext cx="2028825" cy="3200400"/>
          </a:xfrm>
          <a:prstGeom prst="rect">
            <a:avLst/>
          </a:prstGeom>
        </p:spPr>
      </p:pic>
      <p:sp>
        <p:nvSpPr>
          <p:cNvPr id="36" name="AutoShape 18"/>
          <p:cNvSpPr/>
          <p:nvPr/>
        </p:nvSpPr>
        <p:spPr>
          <a:xfrm>
            <a:off x="979805" y="4631690"/>
            <a:ext cx="635127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50000"/>
              </a:lnSpc>
              <a:defRPr/>
            </a:pPr>
            <a:r>
              <a:rPr lang="en-US" sz="1800" b="1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endParaRPr lang="en-US" sz="1800" b="1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50000"/>
              </a:lnSpc>
              <a:defRPr/>
            </a:pPr>
            <a:endParaRPr lang="en-US" sz="1400" b="0" i="0" u="none" strike="noStrike">
              <a:solidFill>
                <a:schemeClr val="tx1">
                  <a:alpha val="8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9" name="AutoShape 21"/>
          <p:cNvSpPr/>
          <p:nvPr/>
        </p:nvSpPr>
        <p:spPr>
          <a:xfrm>
            <a:off x="508000" y="3790315"/>
            <a:ext cx="4832350" cy="231711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marL="285750" indent="-285750" algn="l">
              <a:lnSpc>
                <a:spcPct val="200000"/>
              </a:lnSpc>
              <a:buFont typeface="Wingdings" panose="05000000000000000000" charset="0"/>
              <a:buChar char="Ø"/>
              <a:defRPr/>
            </a:pPr>
            <a:r>
              <a:rPr lang="en-US" sz="1400" b="1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实时捕捉</a:t>
            </a:r>
            <a:r>
              <a:rPr lang="zh-CN" altLang="en-US" sz="1400" b="1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：</a:t>
            </a:r>
            <a:r>
              <a:rPr lang="en-US" sz="1400">
                <a:solidFill>
                  <a:schemeClr val="tx1">
                    <a:alpha val="80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通过高清摄像头捕捉用户手语动作。</a:t>
            </a:r>
            <a:endParaRPr lang="en-US" sz="1400">
              <a:solidFill>
                <a:schemeClr val="tx1">
                  <a:alpha val="80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Noto Sans SC" panose="020B0200000000000000" charset="-122"/>
            </a:endParaRPr>
          </a:p>
          <a:p>
            <a:pPr marL="285750" indent="-285750" algn="l">
              <a:lnSpc>
                <a:spcPct val="200000"/>
              </a:lnSpc>
              <a:buFont typeface="Wingdings" panose="05000000000000000000" charset="0"/>
              <a:buChar char="Ø"/>
              <a:defRPr/>
            </a:pPr>
            <a:r>
              <a:rPr lang="en-US" sz="1400" b="1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精准识别</a:t>
            </a:r>
            <a:r>
              <a:rPr lang="zh-CN" altLang="en-US" sz="1400" b="1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：</a:t>
            </a:r>
            <a:r>
              <a:rPr lang="en-US" sz="1400">
                <a:solidFill>
                  <a:schemeClr val="tx1">
                    <a:alpha val="80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基于先进深度学习模型，实现高准确率识别。</a:t>
            </a:r>
            <a:endParaRPr lang="en-US" sz="1400">
              <a:solidFill>
                <a:schemeClr val="tx1">
                  <a:alpha val="80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Noto Sans SC" panose="020B0200000000000000" charset="-122"/>
            </a:endParaRPr>
          </a:p>
          <a:p>
            <a:pPr marL="285750" indent="-285750" algn="l">
              <a:lnSpc>
                <a:spcPct val="200000"/>
              </a:lnSpc>
              <a:buFont typeface="Wingdings" panose="05000000000000000000" charset="0"/>
              <a:buChar char="Ø"/>
              <a:defRPr/>
            </a:pPr>
            <a:r>
              <a:rPr lang="en-US" sz="1400" b="1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自然翻译</a:t>
            </a:r>
            <a:r>
              <a:rPr lang="zh-CN" altLang="en-US" sz="1400" b="1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：</a:t>
            </a:r>
            <a:r>
              <a:rPr lang="en-US" sz="1400">
                <a:solidFill>
                  <a:schemeClr val="tx1">
                    <a:alpha val="80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将识别结果实时转化为流畅的文字或语音。</a:t>
            </a:r>
            <a:endParaRPr lang="en-US" sz="1400" b="0" i="0" u="none" strike="noStrike">
              <a:solidFill>
                <a:schemeClr val="tx1">
                  <a:alpha val="80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Noto Sans SC" panose="020B0200000000000000" charset="-122"/>
            </a:endParaRPr>
          </a:p>
          <a:p>
            <a:pPr marL="285750" indent="-285750" algn="l">
              <a:lnSpc>
                <a:spcPct val="200000"/>
              </a:lnSpc>
              <a:buFont typeface="Wingdings" panose="05000000000000000000" charset="0"/>
              <a:buChar char="Ø"/>
              <a:defRPr/>
            </a:pPr>
            <a:r>
              <a:rPr lang="en-US" sz="1400" b="1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连续理解</a:t>
            </a:r>
            <a:r>
              <a:rPr lang="zh-CN" altLang="en-US" sz="1400" b="1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：</a:t>
            </a:r>
            <a:r>
              <a:rPr lang="en-US" sz="1400">
                <a:solidFill>
                  <a:schemeClr val="tx1">
                    <a:alpha val="80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突破单字识别限制，精准理解连续手语句子。</a:t>
            </a:r>
            <a:endParaRPr lang="en-US" sz="1400" b="0" i="0" u="none" strike="noStrike">
              <a:solidFill>
                <a:schemeClr val="tx1">
                  <a:alpha val="80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Noto Sans SC" panose="020B0200000000000000" charset="-122"/>
            </a:endParaRPr>
          </a:p>
          <a:p>
            <a:pPr marL="285750" indent="-285750" algn="l">
              <a:lnSpc>
                <a:spcPct val="200000"/>
              </a:lnSpc>
              <a:buFont typeface="Wingdings" panose="05000000000000000000" charset="0"/>
              <a:buChar char="Ø"/>
              <a:defRPr/>
            </a:pPr>
            <a:r>
              <a:rPr lang="en-US" sz="1400" b="1" i="0" u="none" strike="noStrike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极速响应</a:t>
            </a:r>
            <a:r>
              <a:rPr lang="zh-CN" altLang="en-US" sz="1400" b="1" i="0" u="none" strike="noStrike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：</a:t>
            </a:r>
            <a:r>
              <a:rPr lang="en-US" sz="1400" b="0" i="0" u="none" strike="noStrike">
                <a:solidFill>
                  <a:schemeClr val="tx1">
                    <a:alpha val="80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Noto Sans SC" panose="020B0200000000000000" charset="-122"/>
              </a:rPr>
              <a:t>端到端翻译延迟低，接近自然对话节奏。</a:t>
            </a:r>
            <a:endParaRPr lang="en-US" sz="1400" b="0" i="0" u="none" strike="noStrike">
              <a:solidFill>
                <a:schemeClr val="tx1">
                  <a:alpha val="80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0" y="6492678"/>
            <a:ext cx="12192000" cy="365322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56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228092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AI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教育类产品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PA-任意多边形 9"/>
          <p:cNvSpPr/>
          <p:nvPr>
            <p:custDataLst>
              <p:tags r:id="rId1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object 4"/>
          <p:cNvSpPr txBox="1">
            <a:spLocks noGrp="1"/>
          </p:cNvSpPr>
          <p:nvPr/>
        </p:nvSpPr>
        <p:spPr>
          <a:xfrm>
            <a:off x="508000" y="1047115"/>
            <a:ext cx="11073765" cy="217170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en-US" altLang="zh-CN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AI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教育类产品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秉持智赋教学、慧阅卷宗、自主闭环核心理念，打造全链路智慧教育产品体系。涵盖 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AI 智慧课程建设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智能阅卷管理系统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AI 学习平台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三大核心模块，覆盖教学备课、作业考评、自主学习全流程。依托人工智能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技术赋能课程数字化创编与资源沉淀，实现智能快速阅卷、学情数据分析、错题精准归集，搭配 AI 学习平台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构建个性化学习路径。形成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教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学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练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考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评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一体化自主闭环教学模式，助力校园教学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提质增效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减负增</a:t>
            </a:r>
            <a:endParaRPr lang="zh-CN" altLang="en-US" sz="1400" spc="0" dirty="0">
              <a:solidFill>
                <a:srgbClr val="FF0000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效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，全面推进教育数字化转型与智慧校园生态建设。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pic>
        <p:nvPicPr>
          <p:cNvPr id="4" name="图片 3" descr="高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055" y="1064260"/>
            <a:ext cx="2124710" cy="2154555"/>
          </a:xfrm>
          <a:prstGeom prst="rect">
            <a:avLst/>
          </a:prstGeom>
        </p:spPr>
      </p:pic>
      <p:pic>
        <p:nvPicPr>
          <p:cNvPr id="3" name="图片 2" descr="学习平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360" y="3380105"/>
            <a:ext cx="5653405" cy="2728595"/>
          </a:xfrm>
          <a:prstGeom prst="rect">
            <a:avLst/>
          </a:prstGeom>
        </p:spPr>
      </p:pic>
      <p:pic>
        <p:nvPicPr>
          <p:cNvPr id="5" name="图片 4" descr="阅卷系统-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3384550"/>
            <a:ext cx="4993640" cy="2724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0" y="6492678"/>
            <a:ext cx="12192000" cy="365322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56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267208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智慧城市类产品</a:t>
            </a:r>
            <a:endParaRPr lang="zh-CN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PA-任意多边形 9"/>
          <p:cNvSpPr/>
          <p:nvPr>
            <p:custDataLst>
              <p:tags r:id="rId1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object 4"/>
          <p:cNvSpPr txBox="1">
            <a:spLocks noGrp="1"/>
          </p:cNvSpPr>
          <p:nvPr/>
        </p:nvSpPr>
        <p:spPr>
          <a:xfrm>
            <a:off x="508000" y="1047115"/>
            <a:ext cx="11073765" cy="217170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en-US" altLang="zh-CN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智慧城市产品体系以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打造城市生命体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全域智能感知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为核心理念，依托AIOT人工智能物联网技术，构建全覆盖、可感知、可研判、可处置的新型智慧城市数字化底座。产品包含AIOT智能感知平台、智能巡查系统、事件处置系统、智慧城市基础信息交互软件、智搜服务器等核心模块，打通城市数据采集、信息汇聚、智能分析、事件管控、高效检索全链条。通过全域感知城市运行状态、自动化巡查排查隐患、闭环化处置城市事件、标准化交互共享基础数据，实现城市治理精细化、管理数字化、服务智能化，赋能城市高效运转、动态治理，构建安全、智慧、高效的城市运行新生态。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pic>
        <p:nvPicPr>
          <p:cNvPr id="10" name="F35B0BEE-F18A-47BB-8FCB-E00DA2F2635D-1" descr="C:/Users/sf/AppData/Local/Temp/wpp.IPseZrwp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819" b="819"/>
          <a:stretch>
            <a:fillRect/>
          </a:stretch>
        </p:blipFill>
        <p:spPr>
          <a:xfrm>
            <a:off x="901065" y="3323590"/>
            <a:ext cx="4554220" cy="2769235"/>
          </a:xfrm>
          <a:prstGeom prst="roundRect">
            <a:avLst>
              <a:gd name="adj" fmla="val 6666"/>
            </a:avLst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l="2357" t="513" r="239" b="125"/>
          <a:stretch>
            <a:fillRect/>
          </a:stretch>
        </p:blipFill>
        <p:spPr>
          <a:xfrm>
            <a:off x="6242050" y="3323590"/>
            <a:ext cx="5028565" cy="27698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0" y="6492678"/>
            <a:ext cx="12192000" cy="365322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56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409448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供应链智慧仓库管理产品</a:t>
            </a:r>
            <a:endParaRPr lang="zh-CN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PA-任意多边形 9"/>
          <p:cNvSpPr/>
          <p:nvPr>
            <p:custDataLst>
              <p:tags r:id="rId1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object 4"/>
          <p:cNvSpPr txBox="1">
            <a:spLocks noGrp="1"/>
          </p:cNvSpPr>
          <p:nvPr/>
        </p:nvSpPr>
        <p:spPr>
          <a:xfrm>
            <a:off x="508000" y="1047115"/>
            <a:ext cx="6934200" cy="475742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en-US" altLang="zh-CN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供应链智慧仓储管理方案依托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物联网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大数据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云计算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AI算法及区块链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前沿技术，聚焦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货、仓、流、车、人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全要素闭环管控，打造自动化、一体化、精细化的智慧仓储整体解决方案。系统搭载智能识别、全域安防监测、AI智能预警核心能力，可自动识别货物信息、人员行为与车辆动态，实现仓储全域状态实时感知、全天候安全防范。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通过大数据智能分析与云端统筹调度，精准规范仓储作业、物资流转、车辆运维、人员管理全流程，同步对违规操作、安全隐患、异常流转等风险自动预警、溯源留存。有效解决传统仓储管理粗放、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管控滞后、安全隐患多等痛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点，全面提升供应链仓储的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管理精细化、作业智能化、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安全可控化水平。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t="6906"/>
          <a:stretch>
            <a:fillRect/>
          </a:stretch>
        </p:blipFill>
        <p:spPr>
          <a:xfrm>
            <a:off x="2778125" y="3788410"/>
            <a:ext cx="4664075" cy="24396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699375" y="1218565"/>
            <a:ext cx="3883025" cy="23247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6904"/>
          <a:stretch>
            <a:fillRect/>
          </a:stretch>
        </p:blipFill>
        <p:spPr>
          <a:xfrm>
            <a:off x="7699375" y="3787775"/>
            <a:ext cx="3882390" cy="24403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0" y="6492678"/>
            <a:ext cx="12192000" cy="365322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56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302768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军民融合防务产品</a:t>
            </a:r>
            <a:endParaRPr lang="zh-CN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PA-任意多边形 9"/>
          <p:cNvSpPr/>
          <p:nvPr>
            <p:custDataLst>
              <p:tags r:id="rId1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55" name="图片 54" descr="E:/21 - 摆渡机/抠图/组 135.png组 135"/>
          <p:cNvPicPr>
            <a:picLocks noChangeAspect="1"/>
          </p:cNvPicPr>
          <p:nvPr/>
        </p:nvPicPr>
        <p:blipFill>
          <a:blip r:embed="rId2"/>
          <a:srcRect t="47" b="-522"/>
          <a:stretch>
            <a:fillRect/>
          </a:stretch>
        </p:blipFill>
        <p:spPr>
          <a:xfrm flipH="1">
            <a:off x="8818245" y="2955290"/>
            <a:ext cx="1336040" cy="3315335"/>
          </a:xfrm>
          <a:prstGeom prst="rect">
            <a:avLst/>
          </a:prstGeom>
        </p:spPr>
      </p:pic>
      <p:pic>
        <p:nvPicPr>
          <p:cNvPr id="4" name="图片 3" descr="E:/21 - 摆渡机/抠图/05.png05"/>
          <p:cNvPicPr>
            <a:picLocks noChangeAspect="1"/>
          </p:cNvPicPr>
          <p:nvPr/>
        </p:nvPicPr>
        <p:blipFill>
          <a:blip r:embed="rId3"/>
          <a:srcRect l="1002" r="1002"/>
          <a:stretch>
            <a:fillRect/>
          </a:stretch>
        </p:blipFill>
        <p:spPr>
          <a:xfrm>
            <a:off x="10489565" y="2955290"/>
            <a:ext cx="1344295" cy="3309620"/>
          </a:xfrm>
          <a:prstGeom prst="rect">
            <a:avLst/>
          </a:prstGeom>
        </p:spPr>
      </p:pic>
      <p:sp>
        <p:nvSpPr>
          <p:cNvPr id="6" name="object 4"/>
          <p:cNvSpPr txBox="1">
            <a:spLocks noGrp="1"/>
          </p:cNvSpPr>
          <p:nvPr/>
        </p:nvSpPr>
        <p:spPr>
          <a:xfrm>
            <a:off x="508000" y="1047115"/>
            <a:ext cx="11073765" cy="260286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en-US" altLang="zh-CN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军民融合防务产品秉持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全域联动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平战结合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自主可控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核心理念，聚焦国防后备力量数字化建设需求，打造国产化、一体化智慧防务解决方案，全面适配日常管理、应急处置、战备支援各类场景。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产品体系涵盖五大核心系统，包含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战备库室信息化管理系统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应急指挥调度平台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国防协同指挥系统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民兵电子档案管理系统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及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智能学习考核系统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。全方位覆盖装备物资管控、多级指挥协同、兵员档案管理、应急调度指挥、训练考核测评等核心环节，实现防务工作数字化、标准化、智能化升级。整套体系安全可控、全域协同，有效补齐传统防务管理短板，构建平战一体的现代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化军民融合防务生态。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700" y="4016375"/>
            <a:ext cx="3752850" cy="2111375"/>
          </a:xfrm>
          <a:prstGeom prst="rect">
            <a:avLst/>
          </a:prstGeom>
        </p:spPr>
      </p:pic>
      <p:pic>
        <p:nvPicPr>
          <p:cNvPr id="48" name="图片 47" descr="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00" y="4016375"/>
            <a:ext cx="3596005" cy="21107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0" y="6492678"/>
            <a:ext cx="12192000" cy="365322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56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94525" y="365276"/>
            <a:ext cx="302768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自研技术支撑底座</a:t>
            </a:r>
            <a:endParaRPr lang="zh-CN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PA-任意多边形 9"/>
          <p:cNvSpPr/>
          <p:nvPr>
            <p:custDataLst>
              <p:tags r:id="rId1"/>
            </p:custDataLst>
          </p:nvPr>
        </p:nvSpPr>
        <p:spPr>
          <a:xfrm>
            <a:off x="412682" y="496697"/>
            <a:ext cx="248854" cy="244860"/>
          </a:xfrm>
          <a:prstGeom prst="donut">
            <a:avLst>
              <a:gd name="adj" fmla="val 17432"/>
            </a:avLst>
          </a:prstGeom>
          <a:gradFill flip="none" rotWithShape="1">
            <a:gsLst>
              <a:gs pos="0">
                <a:schemeClr val="accent1">
                  <a:lumMod val="50000"/>
                  <a:lumOff val="50000"/>
                </a:schemeClr>
              </a:gs>
              <a:gs pos="60000">
                <a:schemeClr val="accent1"/>
              </a:gs>
            </a:gsLst>
            <a:lin ang="10800000" scaled="0"/>
            <a:tileRect/>
          </a:gradFill>
          <a:ln>
            <a:noFill/>
          </a:ln>
          <a:effectLst>
            <a:outerShdw blurRad="88900" dist="88900" dir="5400000" algn="t" rotWithShape="0">
              <a:schemeClr val="accent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object 4"/>
          <p:cNvSpPr txBox="1">
            <a:spLocks noGrp="1"/>
          </p:cNvSpPr>
          <p:nvPr/>
        </p:nvSpPr>
        <p:spPr>
          <a:xfrm>
            <a:off x="508000" y="1047115"/>
            <a:ext cx="11073765" cy="217170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en-US" altLang="zh-CN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</a:t>
            </a:r>
            <a:r>
              <a:rPr lang="zh-CN" altLang="en-US" sz="1400" spc="0" dirty="0">
                <a:solidFill>
                  <a:schemeClr val="tx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自研技术支撑底座秉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持软件集成、模块化搭建、信创适配核心理念，打造国产化全域技术支撑基座。包含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ISaaS 软件集成平台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数据集成平台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GIS 平台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脸谱大屏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、</a:t>
            </a:r>
            <a:r>
              <a:rPr lang="zh-CN" altLang="en-US" sz="1400" spc="0" dirty="0">
                <a:solidFill>
                  <a:srgbClr val="FF0000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AI 中台</a:t>
            </a: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等核心能力模块，采用标准化架构设计，支持轻量化模块化组合部署。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marL="0" marR="5080" indent="0" algn="just">
              <a:lnSpc>
                <a:spcPct val="200000"/>
              </a:lnSpc>
              <a:spcAft>
                <a:spcPts val="0"/>
              </a:spcAft>
              <a:buNone/>
            </a:pPr>
            <a:r>
              <a:rPr lang="zh-CN" altLang="en-US" sz="1400" spc="0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         可实现多类业务系统快速集成、异构数据统一汇聚融合、地理信息可视化赋能、全域数据大屏态势呈现及人工智能能力统一调度。全面适配信创软硬件生态，具备高兼容、易拓展、可复用特性，为智慧政务、智慧城市、特教 AI、军民融合等各类业务场景，提供稳定可靠、自主可控的底层技术支撑底座。</a:t>
            </a:r>
            <a:endParaRPr lang="zh-CN" altLang="en-US" sz="1400" spc="0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pic>
        <p:nvPicPr>
          <p:cNvPr id="3" name="图片 2" descr="53199cb429cc62d1f32ae656dbd7ebc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465" y="3383280"/>
            <a:ext cx="4256405" cy="28467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4700" y="3219450"/>
            <a:ext cx="5603240" cy="301053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271.2,&quot;left&quot;:75.3,&quot;top&quot;:158.15,&quot;width&quot;:786.55}"/>
</p:tagLst>
</file>

<file path=ppt/tags/tag11.xml><?xml version="1.0" encoding="utf-8"?>
<p:tagLst xmlns:p="http://schemas.openxmlformats.org/presentationml/2006/main">
  <p:tag name="PA" val="v5.2.11"/>
</p:tagLst>
</file>

<file path=ppt/tags/tag12.xml><?xml version="1.0" encoding="utf-8"?>
<p:tagLst xmlns:p="http://schemas.openxmlformats.org/presentationml/2006/main">
  <p:tag name="PA" val="v5.2.11"/>
</p:tagLst>
</file>

<file path=ppt/tags/tag13.xml><?xml version="1.0" encoding="utf-8"?>
<p:tagLst xmlns:p="http://schemas.openxmlformats.org/presentationml/2006/main">
  <p:tag name="PA" val="v5.2.11"/>
</p:tagLst>
</file>

<file path=ppt/tags/tag14.xml><?xml version="1.0" encoding="utf-8"?>
<p:tagLst xmlns:p="http://schemas.openxmlformats.org/presentationml/2006/main">
  <p:tag name="KSO_WM_DIAGRAM_VIRTUALLY_FRAME" val="{&quot;height&quot;:306.1,&quot;left&quot;:40,&quot;top&quot;:173.9,&quot;width&quot;:850}"/>
</p:tagLst>
</file>

<file path=ppt/tags/tag15.xml><?xml version="1.0" encoding="utf-8"?>
<p:tagLst xmlns:p="http://schemas.openxmlformats.org/presentationml/2006/main">
  <p:tag name="PA" val="v5.2.11"/>
</p:tagLst>
</file>

<file path=ppt/tags/tag16.xml><?xml version="1.0" encoding="utf-8"?>
<p:tagLst xmlns:p="http://schemas.openxmlformats.org/presentationml/2006/main">
  <p:tag name="KSO_WM_BEAUTIFY_FLAG" val=""/>
  <p:tag name="KSO_WM_UNIT_PLACING_PICTURE_USER_VIEWPORT" val="{&quot;height&quot;:4015,&quot;width&quot;:7229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PA" val="v5.2.11"/>
</p:tagLst>
</file>

<file path=ppt/tags/tag19.xml><?xml version="1.0" encoding="utf-8"?>
<p:tagLst xmlns:p="http://schemas.openxmlformats.org/presentationml/2006/main">
  <p:tag name="PA" val="v5.2.11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PA" val="v5.2.11"/>
</p:tagLst>
</file>

<file path=ppt/tags/tag21.xml><?xml version="1.0" encoding="utf-8"?>
<p:tagLst xmlns:p="http://schemas.openxmlformats.org/presentationml/2006/main">
  <p:tag name="PA" val="v5.2.11"/>
</p:tagLst>
</file>

<file path=ppt/tags/tag22.xml><?xml version="1.0" encoding="utf-8"?>
<p:tagLst xmlns:p="http://schemas.openxmlformats.org/presentationml/2006/main">
  <p:tag name="PA" val="v5.2.11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PA" val="v5.2.11"/>
</p:tagLst>
</file>

<file path=ppt/tags/tag25.xml><?xml version="1.0" encoding="utf-8"?>
<p:tagLst xmlns:p="http://schemas.openxmlformats.org/presentationml/2006/main">
  <p:tag name="PA" val="v5.2.11"/>
</p:tagLst>
</file>

<file path=ppt/tags/tag26.xml><?xml version="1.0" encoding="utf-8"?>
<p:tagLst xmlns:p="http://schemas.openxmlformats.org/presentationml/2006/main">
  <p:tag name="PA" val="v5.2.11"/>
</p:tagLst>
</file>

<file path=ppt/tags/tag27.xml><?xml version="1.0" encoding="utf-8"?>
<p:tagLst xmlns:p="http://schemas.openxmlformats.org/presentationml/2006/main">
  <p:tag name="KSO_WM_BEAUTIFY_FLAG" val=""/>
  <p:tag name="KSO_WM_UNIT_PLACING_PICTURE_USER_VIEWPORT" val="{&quot;height&quot;:4015,&quot;width&quot;:7229}"/>
</p:tagLst>
</file>

<file path=ppt/tags/tag28.xml><?xml version="1.0" encoding="utf-8"?>
<p:tagLst xmlns:p="http://schemas.openxmlformats.org/presentationml/2006/main">
  <p:tag name="PA" val="v5.2.11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DIAGRAM_VIRTUALLY_FRAME" val="{&quot;height&quot;:271.2,&quot;left&quot;:75.3,&quot;top&quot;:158.15,&quot;width&quot;:786.55}"/>
</p:tagLst>
</file>

<file path=ppt/tags/tag30.xml><?xml version="1.0" encoding="utf-8"?>
<p:tagLst xmlns:p="http://schemas.openxmlformats.org/presentationml/2006/main">
  <p:tag name="KSO_WM_SLIDE_ID" val="custom20206915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6915"/>
  <p:tag name="KSO_WM_SLIDE_LAYOUT" val="a_b_f"/>
  <p:tag name="KSO_WM_SLIDE_LAYOUT_CNT" val="1_1_1"/>
  <p:tag name="KSO_WM_TEMPLATE_THUMBS_INDEX" val="1、4、7、8、10、11、12、13、15"/>
</p:tagLst>
</file>

<file path=ppt/tags/tag4.xml><?xml version="1.0" encoding="utf-8"?>
<p:tagLst xmlns:p="http://schemas.openxmlformats.org/presentationml/2006/main">
  <p:tag name="KSO_WM_DIAGRAM_VIRTUALLY_FRAME" val="{&quot;height&quot;:271.2,&quot;left&quot;:75.3,&quot;top&quot;:158.15,&quot;width&quot;:786.55}"/>
</p:tagLst>
</file>

<file path=ppt/tags/tag5.xml><?xml version="1.0" encoding="utf-8"?>
<p:tagLst xmlns:p="http://schemas.openxmlformats.org/presentationml/2006/main">
  <p:tag name="KSO_WM_DIAGRAM_VIRTUALLY_FRAME" val="{&quot;height&quot;:271.2,&quot;left&quot;:75.3,&quot;top&quot;:158.15,&quot;width&quot;:786.55}"/>
</p:tagLst>
</file>

<file path=ppt/tags/tag6.xml><?xml version="1.0" encoding="utf-8"?>
<p:tagLst xmlns:p="http://schemas.openxmlformats.org/presentationml/2006/main">
  <p:tag name="KSO_WM_DIAGRAM_VIRTUALLY_FRAME" val="{&quot;height&quot;:271.2,&quot;left&quot;:75.3,&quot;top&quot;:158.15,&quot;width&quot;:786.55}"/>
</p:tagLst>
</file>

<file path=ppt/tags/tag7.xml><?xml version="1.0" encoding="utf-8"?>
<p:tagLst xmlns:p="http://schemas.openxmlformats.org/presentationml/2006/main">
  <p:tag name="KSO_WM_DIAGRAM_VIRTUALLY_FRAME" val="{&quot;height&quot;:271.2,&quot;left&quot;:75.3,&quot;top&quot;:158.15,&quot;width&quot;:786.55}"/>
</p:tagLst>
</file>

<file path=ppt/tags/tag8.xml><?xml version="1.0" encoding="utf-8"?>
<p:tagLst xmlns:p="http://schemas.openxmlformats.org/presentationml/2006/main">
  <p:tag name="KSO_WM_DIAGRAM_VIRTUALLY_FRAME" val="{&quot;height&quot;:271.2,&quot;left&quot;:75.3,&quot;top&quot;:158.15,&quot;width&quot;:786.55}"/>
</p:tagLst>
</file>

<file path=ppt/tags/tag9.xml><?xml version="1.0" encoding="utf-8"?>
<p:tagLst xmlns:p="http://schemas.openxmlformats.org/presentationml/2006/main">
  <p:tag name="KSO_WM_DIAGRAM_VIRTUALLY_FRAME" val="{&quot;height&quot;:271.2,&quot;left&quot;:75.3,&quot;top&quot;:158.15,&quot;width&quot;:786.55}"/>
</p:tagLst>
</file>

<file path=ppt/theme/theme1.xml><?xml version="1.0" encoding="utf-8"?>
<a:theme xmlns:a="http://schemas.openxmlformats.org/drawingml/2006/main" name="1_WPS">
  <a:themeElements>
    <a:clrScheme name="企业介绍蓝色">
      <a:dk1>
        <a:sysClr val="windowText" lastClr="000000"/>
      </a:dk1>
      <a:lt1>
        <a:sysClr val="window" lastClr="FFFFFF"/>
      </a:lt1>
      <a:dk2>
        <a:srgbClr val="171616"/>
      </a:dk2>
      <a:lt2>
        <a:srgbClr val="FFFFFF"/>
      </a:lt2>
      <a:accent1>
        <a:srgbClr val="0563C1"/>
      </a:accent1>
      <a:accent2>
        <a:srgbClr val="0563C1"/>
      </a:accent2>
      <a:accent3>
        <a:srgbClr val="0563C1"/>
      </a:accent3>
      <a:accent4>
        <a:srgbClr val="0061FF"/>
      </a:accent4>
      <a:accent5>
        <a:srgbClr val="0563C1"/>
      </a:accent5>
      <a:accent6>
        <a:srgbClr val="0563C1"/>
      </a:accent6>
      <a:hlink>
        <a:srgbClr val="0563C1"/>
      </a:hlink>
      <a:folHlink>
        <a:srgbClr val="954F72"/>
      </a:folHlink>
    </a:clrScheme>
    <a:fontScheme name="常规oppo">
      <a:majorFont>
        <a:latin typeface="Arial Black"/>
        <a:ea typeface="思源黑体 Normal"/>
        <a:cs typeface=""/>
      </a:majorFont>
      <a:minorFont>
        <a:latin typeface="Arial"/>
        <a:ea typeface="思源黑体 Normal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思源黑体 Normal"/>
        <a:ea typeface="思源黑体 Normal"/>
        <a:cs typeface=""/>
      </a:majorFont>
      <a:minorFont>
        <a:latin typeface="思源黑体 Normal"/>
        <a:ea typeface="思源黑体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思源黑体 Normal"/>
        <a:ea typeface="思源黑体 Normal"/>
        <a:cs typeface=""/>
      </a:majorFont>
      <a:minorFont>
        <a:latin typeface="思源黑体 Normal"/>
        <a:ea typeface="思源黑体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F35B0BEE-F18A-47BB-8FCB-E00DA2F2635D-1">
      <extobjdata type="F35B0BEE-F18A-47BB-8FCB-E00DA2F2635D" data="ewoJIkRlc2lnbklkIiA6ICJmNjFkNDI3Mi05M2ZlLTQxNGEtOTkzYS03MTRhMmJmNmIzMTIiCn0K"/>
    </extobj>
  </extobjs>
</s:customData>
</file>

<file path=customXml/itemProps31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3630</Words>
  <Application>WPS 演示</Application>
  <PresentationFormat>宽屏</PresentationFormat>
  <Paragraphs>157</Paragraphs>
  <Slides>18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0" baseType="lpstr">
      <vt:lpstr>Arial</vt:lpstr>
      <vt:lpstr>宋体</vt:lpstr>
      <vt:lpstr>Wingdings</vt:lpstr>
      <vt:lpstr>思源黑体 Normal</vt:lpstr>
      <vt:lpstr>黑体</vt:lpstr>
      <vt:lpstr>微软雅黑</vt:lpstr>
      <vt:lpstr>思源黑体 CN Regular</vt:lpstr>
      <vt:lpstr>Wingdings</vt:lpstr>
      <vt:lpstr>Noto Sans SC</vt:lpstr>
      <vt:lpstr>Arial Unicode MS</vt:lpstr>
      <vt:lpstr>Arial Black</vt:lpstr>
      <vt:lpstr>1_WPS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姜振华</cp:lastModifiedBy>
  <cp:revision>782</cp:revision>
  <dcterms:created xsi:type="dcterms:W3CDTF">2026-03-14T16:07:00Z</dcterms:created>
  <dcterms:modified xsi:type="dcterms:W3CDTF">2026-05-18T07:52:47Z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2052-11.8.2.9022</vt:lpwstr>
  </property>
  <property fmtid="{D5CDD505-2E9C-101B-9397-08002B2CF9AE}" pid="3" name="ICV">
    <vt:lpwstr>0638E11EDEFB4AFCBA47F11EA04D0552_13</vt:lpwstr>
  </property>
</Properties>
</file>