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00.svg" ContentType="image/svg+xml"/>
  <Override PartName="/ppt/media/image102.svg" ContentType="image/svg+xml"/>
  <Override PartName="/ppt/media/image104.svg" ContentType="image/svg+xml"/>
  <Override PartName="/ppt/media/image106.svg" ContentType="image/svg+xml"/>
  <Override PartName="/ppt/media/image108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78.svg" ContentType="image/svg+xml"/>
  <Override PartName="/ppt/media/image8.svg" ContentType="image/svg+xml"/>
  <Override PartName="/ppt/media/image80.svg" ContentType="image/svg+xml"/>
  <Override PartName="/ppt/media/image82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custDataLst>
    <p:tags r:id="rId23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3" Type="http://schemas.openxmlformats.org/officeDocument/2006/relationships/tags" Target="tags/tag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各位好，今天为大家介绍的是MDAS多业务分布系统，这是我们针对新一代室内无线覆盖需求推出的全新解决方案。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各位好，这一页是我们的目录概览。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我们将从五个维度展开今天的分享：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首先是行业背景与挑战，我们将深入剖析当前的市场环境和面临的问题；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第二部分是MDAS解决方案的整体介绍；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第三部分将重点介绍我们的核心产品；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第四部分会解读我们的技术优势；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最后，我们将通过具体的应用场景与案例，来展示方案的实际效果。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这一页我们来探讨一下当前行业的背景与面临的挑战。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看左边，我们正处于移动数据业务爆发式增长的阶段。随着5G技术的普及，高清视频、云游戏、物联网等应用极大地推动了数据流量的激增。同时，用户对于室内覆盖的质量要求也越来越高，因为大部分的通信行为其实都发生在室内。此外，多运营商、多制式的网络共存也成为了一种常态，这对网络的兼容性和协同能力提出了更高的要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然而，看右边，传统的覆盖方案正面临着严峻的瓶颈。首先是建设成本高、周期长，传统的宏站建设需要征地、建塔，流程非常繁琐。其次，后期的优化调整也非常困难，难以应对灵活多变的业务需求。最后，传统的硬件设备往往频段固定，无法灵活适应未来的频段演进需求，这意味着未来可能需要重复投资和建设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正是这些背景和挑战，催生了对新型覆盖技术和方案的迫切需求。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各位好，这一页我们来深入剖析传统DAS方案面临的五大核心痛点。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首先是成本不可控。传统DAS依赖大量的铜缆布线，不仅初期建设成本高，而且铜缆价格波动大，后期如果需要扩容或改造，几乎需要重新铺设，成本难以预估。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其次是部署不灵活。它是一种刚性的物理架构，任何调整都需要动主干，施工周期长，无法应对临时活动或业务快速扩张的需求。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第三是场景受限。在复杂的楼宇结构或地下室，信号损耗非常严重，很难做到无死角的精细化覆盖，也难以满足高密度人群的容量需求。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第四是性能难监控。因为它是无源系统，就像一个黑盒子，我们无法实时知道它的运行状态，一旦出了问题，只能人工去排查，效率极低。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最后，也是最关键的一点，演进能力弱。它不支持Sub-6GHz等5G频段，意味着如果要升级到5G，这套系统基本就要推倒重来，投资无法延续。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这些痛点说明，传统DAS已经难以适应现在数字化和5G时代的需求。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这一页我们来深入了解一下PDAS，也就是新一代数字分布系统。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PDAS是一种面向未来的多业务分布式接入系统，它通过接入单元、扩展单元和远端单元这三层架构，实现了对无线信号的高效覆盖。它最大的特点就是打破了传统室分系统的限制，能够同时支持多个运营商、多种通信制式，真正做到了一站式解决语音和高速数据业务的需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那么，PDAS到底有哪些核心价值呢？我们总结了四点：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第一是光纤传输，低损耗。利用光纤的低损耗特性，保证了信号在长距离传输中的质量，减少了信号盲区。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第二是智能监控。系统支持全链路的有源监控，能够实时发现故障并远程管理，大大降低了运维的难度。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第三是弹性组网。它的模块化设计非常灵活，无论是星型、链型还是树型组网，都能轻松适配，并且非常容易扩展。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最后是多网合一。这意味着我们只需要一套基础设施，就能承载多个运营商的信号，这不仅节省了建设成本，还减少了空间的占用。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总的来说，PDAS为我们构建了一个高效、绿色且成本可控的通信网络。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这一页我们来详细看一下PDAS系统的架构设计。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整个系统采用了简洁的两层架构设计：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上层是近端单元，部署在机房或弱电井，接收基站信号源并进行集中处理与分配。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下层是远端单元，部署在各类覆盖区域，负责信号的最终发射，近端与远端之间通过光纤传输。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这种架构具备鲜明的特点：支持星型、菊花链等多种组网方式，组网灵活；支持SISO/MIMO模式和直耦、空耦多种信源接入；同时能适配写字楼、商超、地下车库等各类建筑环境，有效解决信号覆盖问题。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这一页我们来详细了解PDAS产品的三大系列分类。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首先是L系列，它主打低功率和吸顶式设计，非常适合室内环境，比如办公室、电梯轿厢，外观和普通的室内AP很像，不占空间。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中间的是M系列，属于中功率，采用室外型设计，可以挂墙安装，适合半开放或者大面积的室内场景，比如商场、工厂。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最后是H系列，高功率版本，采用坚固的铸铝机箱，专为大面积覆盖和远距离传输设计，像体育馆、工业园区这种开阔地带就非常适合。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这三个系列覆盖了从单点补盲到广域覆盖的各种需求。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各位好，这一页我们来详细了解一下PDAS系列产品的具体型号参数。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我们可以看到，PDAS系列产品主要分为三大类：L系列、M系列和H系列。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L系列主要是针对户内和电梯场景设计的，输出功率为17dBm，外观小巧，采用吸顶式设计，支持直耦和空耦两种信源方式，能很好地解决室内盲区问题。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M系列则是针对室内大面积深度覆盖设计的，输出功率提升到了27dBm，采用室外型设计，能够提供更强的信号覆盖能力。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H系列是高功率版本，输出功率达到33dBm，采用坚固的铸铝机箱，主要用于高功率需求的室内场馆或大型覆盖场景。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此外，这些产品都支持灵活的频率组合，无论是单频还是多频段融合，都能完美适配，满足不同的组网需求。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各位好，这一页我们重点介绍L系列低功率吸顶式远端单元。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大家请看左侧，这是产品的实物图，它的设计非常紧凑、小巧。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在性能方面，它拥有17dBm的高功率输出，配合光纤传输介质，保证了信号的稳定和低损耗。支持高达160M SISO和200M MIMO的带宽，完全满足5G时代的高速率需求。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它的部署非常灵活，支持直耦和空耦两种信源方式，供电也支持直流远供或本地取电，解决了现场取电难的问题。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外观上，它仅有210毫米见方，厚度45毫米，非常轻薄。安装方式也多样化，吸顶、壁挂、桌面都可以。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总结来说，它的四大核心优势是：隐蔽美观、即插即用、组网灵活以及广泛的场景适配性，特别适合电梯、小户型住宅等信号盲区的覆盖。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各位好，这一页我们来详细了解一下M/H系列中高功率室外型单元。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大家请看左侧，这是我们这款产品的实物图，采用了工业级的外观设计，非常坚固。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在核心参数方面，我们提供了两种功率选择：M系列为27dBm，H系列为33dBm，能够满足不同场景下的覆盖需求。传输方面，支持光纤介质，带宽最高可达200M MIMO，确保了高速的数据传输能力。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这款产品设计非常紧凑，并且支持直耦和空耦两种信源方式，安装也非常灵活，无论是挂墙还是抱杆都能轻松搞定。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它的核心优势在于：首先是极高的防护等级，全铸铝机箱，能适应各种恶劣的室外环境；其次是覆盖范围广，功率强劲，穿透力强；再者，它支持级联扩展，方便我们根据实际需求灵活组网；最后，它的应用场景非常广泛，从大型场馆到商业楼宇，都能完美适配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这一页我们重点介绍系统的六大核心技术优势。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首先是成本可控，我们采用光纤与网线混合传输，有效降低了耗材成本；其次是部署快速，即插即用的设计让项目能快速上线；第三是场景多样，无论是办公区还是电梯、地下室等复杂环境都能覆盖。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在系统运行层面，我们做到了性能可视，实时监控保障网络稳定；同时，基于光纤介质，系统演进友好，可平滑升级；最后，通过集中监控实现了运维简便，大幅降低了后期的维护成本。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各位好，这一页我们来看看产品的典型应用场景。我们的解决方案广泛适用于六大核心领域：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首先是大型写字楼和办公楼，这里用户密度大，对网络的稳定性和高并发处理能力有极高要求，我们的方案能完美支撑云端办公和视频会议。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其次是商业综合体和商场，面对密集的人流和多运营商需求，我们能保障支付、导航等高频应用的流畅体验。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对于酒店宾馆，我们针对高端客户提供高质量的网络服务，覆盖从客房到会议室的每一个角落。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在地铁和交通枢纽，我们解决了狭长封闭空间的信号覆盖难题，确保高速移动中的通信畅通。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针对住宅小区和城中村，我们提供深度覆盖，同时兼顾低辐射和隐私保护，解决复杂环境下的网络盲区。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最后是医院、学校和大型场馆，这些场景往往有突发高流量或关键业务需求，我们的方案能提供高可靠的保障。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这一页我们来分享一个大型商业综合体的成功案例。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个项目的背景非常典型，它是一个建筑面积达30万平米的超大型综合体，包含了购物中心、写字楼、酒店以及复杂的地下停车场。由于人流量极大，对通信网络的容量和覆盖要求都非常高，需要支持2G到5G的全制式覆盖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针对这个场景，我们采用了先进的MDAS光纤分布系统解决方案。通过部署4台MAU主单元、32台MEU扩展单元以及超过500台的MRU远端单元，构建了一个星型加链型的混合组网架构，这确保了信号的均匀覆盖和系统的高容量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项目实施后的成效非常显著：首先是覆盖达标率达到了99%以上，彻底解决了地下车库和电梯等死角的信号问题；其次，用户感知到的数据业务速率提升了50%，这对于商场内的高清视频直播、移动支付等业务至关重要；同时，通过共建共享模式，我们帮助客户降低了30%的建设成本；最后，智能化的运维系统让整个网络的管理效率大幅提升，故障处理速度更快，保障了商业运营的连续性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这一页我们来详细介绍一下我们的全方位服务与支持体系，主要分为四个核心环节：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售前服务，我们不只是卖产品，而是提供深度的咨询与规划。包括现场的实地勘测，为您量身定制解决方案；通过产品演示和技术交流，让您充分了解产品特性；同时我们会提供专业的投资回报分析，让您对项目的价值和收益有清晰的预期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在工程实施阶段，我们拥有经验丰富的专业施工团队，执行标准化的作业流程。通过全流程的项目管理和严格的质量控制，确保项目按时按质交付，并严格遵循行业验收标准。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项目交付后，我们提供7×24小时的运维保障。无论是突发故障的快速响应，还是定期的巡检优化，我们都时刻在线。配合智能化的远程监控系统，我们能做到主动发现问题、提前解决隐患。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最后，我们非常重视知识的传递，提供全方位的赋能培训。从基础的产品技术原理，到实际的运维操作，再到进阶的网络优化，帮助您的团队快速掌握技能，实现自主高效运维。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感谢大家的聆听。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我们始终致力于通过技术创新，为您提供更优质、更稳定的通信网络解决方案。</a:t>
            </a:r>
            <a:endParaRPr lang="en-US" sz="1400" b="0" i="0" u="none" strike="noStrike">
              <a:solidFill>
                <a:srgbClr val="000000"/>
              </a:solidFill>
            </a:endParaRP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如果您有任何疑问或合作意向，欢迎随时通过屏幕下方的联系方式与我们取得联系。期待与您的合作，谢谢！</a:t>
            </a:r>
            <a:endParaRPr lang="en-US" sz="1400" b="0" i="0" u="none" strike="noStrike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标题幻灯片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matchingName="标题和内容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节标题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matchingName="两栏内容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matchingName="比较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9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41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仅标题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空白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matchingName="内容与标题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matchingName="图片与标题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matchingName="标题和竖排文字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matchingName="竖排标题与文本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8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9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10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4" Type="http://schemas.openxmlformats.org/officeDocument/2006/relationships/notesSlide" Target="../notesSlides/notesSlide3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2.svg"/><Relationship Id="rId11" Type="http://schemas.openxmlformats.org/officeDocument/2006/relationships/image" Target="../media/image11.png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20.svg"/><Relationship Id="rId7" Type="http://schemas.openxmlformats.org/officeDocument/2006/relationships/image" Target="../media/image19.png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22.sv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30.svg"/><Relationship Id="rId7" Type="http://schemas.openxmlformats.org/officeDocument/2006/relationships/image" Target="../media/image29.png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3" Type="http://schemas.openxmlformats.org/officeDocument/2006/relationships/image" Target="../media/image25.png"/><Relationship Id="rId2" Type="http://schemas.openxmlformats.org/officeDocument/2006/relationships/image" Target="../media/image24.sv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png"/><Relationship Id="rId8" Type="http://schemas.openxmlformats.org/officeDocument/2006/relationships/image" Target="../media/image38.svg"/><Relationship Id="rId7" Type="http://schemas.openxmlformats.org/officeDocument/2006/relationships/image" Target="../media/image37.png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Relationship Id="rId3" Type="http://schemas.openxmlformats.org/officeDocument/2006/relationships/image" Target="../media/image33.png"/><Relationship Id="rId2" Type="http://schemas.openxmlformats.org/officeDocument/2006/relationships/image" Target="../media/image32.sv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12.xml"/><Relationship Id="rId10" Type="http://schemas.openxmlformats.org/officeDocument/2006/relationships/image" Target="../media/image40.svg"/><Relationship Id="rId1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svg"/><Relationship Id="rId3" Type="http://schemas.openxmlformats.org/officeDocument/2006/relationships/image" Target="../media/image43.png"/><Relationship Id="rId2" Type="http://schemas.openxmlformats.org/officeDocument/2006/relationships/image" Target="../media/image42.svg"/><Relationship Id="rId1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6.svg"/><Relationship Id="rId8" Type="http://schemas.openxmlformats.org/officeDocument/2006/relationships/image" Target="../media/image35.png"/><Relationship Id="rId7" Type="http://schemas.openxmlformats.org/officeDocument/2006/relationships/image" Target="../media/image53.svg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9" Type="http://schemas.openxmlformats.org/officeDocument/2006/relationships/notesSlide" Target="../notesSlides/notesSlide9.xml"/><Relationship Id="rId18" Type="http://schemas.openxmlformats.org/officeDocument/2006/relationships/slideLayout" Target="../slideLayouts/slideLayout12.xml"/><Relationship Id="rId17" Type="http://schemas.openxmlformats.org/officeDocument/2006/relationships/image" Target="../media/image61.svg"/><Relationship Id="rId16" Type="http://schemas.openxmlformats.org/officeDocument/2006/relationships/image" Target="../media/image60.png"/><Relationship Id="rId15" Type="http://schemas.openxmlformats.org/officeDocument/2006/relationships/image" Target="../media/image59.svg"/><Relationship Id="rId14" Type="http://schemas.openxmlformats.org/officeDocument/2006/relationships/image" Target="../media/image58.png"/><Relationship Id="rId13" Type="http://schemas.openxmlformats.org/officeDocument/2006/relationships/image" Target="../media/image57.svg"/><Relationship Id="rId12" Type="http://schemas.openxmlformats.org/officeDocument/2006/relationships/image" Target="../media/image56.png"/><Relationship Id="rId11" Type="http://schemas.openxmlformats.org/officeDocument/2006/relationships/image" Target="../media/image55.svg"/><Relationship Id="rId10" Type="http://schemas.openxmlformats.org/officeDocument/2006/relationships/image" Target="../media/image54.png"/><Relationship Id="rId1" Type="http://schemas.openxmlformats.org/officeDocument/2006/relationships/image" Target="../media/image47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8.svg"/><Relationship Id="rId8" Type="http://schemas.openxmlformats.org/officeDocument/2006/relationships/image" Target="../media/image67.png"/><Relationship Id="rId7" Type="http://schemas.openxmlformats.org/officeDocument/2006/relationships/image" Target="../media/image66.svg"/><Relationship Id="rId6" Type="http://schemas.openxmlformats.org/officeDocument/2006/relationships/image" Target="../media/image6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3" Type="http://schemas.openxmlformats.org/officeDocument/2006/relationships/image" Target="../media/image64.svg"/><Relationship Id="rId2" Type="http://schemas.openxmlformats.org/officeDocument/2006/relationships/image" Target="../media/image63.png"/><Relationship Id="rId19" Type="http://schemas.openxmlformats.org/officeDocument/2006/relationships/notesSlide" Target="../notesSlides/notesSlide10.xml"/><Relationship Id="rId18" Type="http://schemas.openxmlformats.org/officeDocument/2006/relationships/slideLayout" Target="../slideLayouts/slideLayout12.xml"/><Relationship Id="rId17" Type="http://schemas.openxmlformats.org/officeDocument/2006/relationships/image" Target="../media/image76.svg"/><Relationship Id="rId16" Type="http://schemas.openxmlformats.org/officeDocument/2006/relationships/image" Target="../media/image75.png"/><Relationship Id="rId15" Type="http://schemas.openxmlformats.org/officeDocument/2006/relationships/image" Target="../media/image74.svg"/><Relationship Id="rId14" Type="http://schemas.openxmlformats.org/officeDocument/2006/relationships/image" Target="../media/image73.png"/><Relationship Id="rId13" Type="http://schemas.openxmlformats.org/officeDocument/2006/relationships/image" Target="../media/image72.svg"/><Relationship Id="rId12" Type="http://schemas.openxmlformats.org/officeDocument/2006/relationships/image" Target="../media/image71.png"/><Relationship Id="rId11" Type="http://schemas.openxmlformats.org/officeDocument/2006/relationships/image" Target="../media/image70.svg"/><Relationship Id="rId10" Type="http://schemas.openxmlformats.org/officeDocument/2006/relationships/image" Target="../media/image69.png"/><Relationship Id="rId1" Type="http://schemas.openxmlformats.org/officeDocument/2006/relationships/image" Target="../media/image6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.png"/><Relationship Id="rId8" Type="http://schemas.openxmlformats.org/officeDocument/2006/relationships/image" Target="../media/image84.svg"/><Relationship Id="rId7" Type="http://schemas.openxmlformats.org/officeDocument/2006/relationships/image" Target="../media/image83.png"/><Relationship Id="rId6" Type="http://schemas.openxmlformats.org/officeDocument/2006/relationships/image" Target="../media/image82.svg"/><Relationship Id="rId5" Type="http://schemas.openxmlformats.org/officeDocument/2006/relationships/image" Target="../media/image81.png"/><Relationship Id="rId4" Type="http://schemas.openxmlformats.org/officeDocument/2006/relationships/image" Target="../media/image80.svg"/><Relationship Id="rId3" Type="http://schemas.openxmlformats.org/officeDocument/2006/relationships/image" Target="../media/image79.png"/><Relationship Id="rId2" Type="http://schemas.openxmlformats.org/officeDocument/2006/relationships/image" Target="../media/image78.svg"/><Relationship Id="rId14" Type="http://schemas.openxmlformats.org/officeDocument/2006/relationships/notesSlide" Target="../notesSlides/notesSlide11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88.svg"/><Relationship Id="rId11" Type="http://schemas.openxmlformats.org/officeDocument/2006/relationships/image" Target="../media/image87.png"/><Relationship Id="rId10" Type="http://schemas.openxmlformats.org/officeDocument/2006/relationships/image" Target="../media/image86.svg"/><Relationship Id="rId1" Type="http://schemas.openxmlformats.org/officeDocument/2006/relationships/image" Target="../media/image7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png"/><Relationship Id="rId8" Type="http://schemas.openxmlformats.org/officeDocument/2006/relationships/image" Target="../media/image96.svg"/><Relationship Id="rId7" Type="http://schemas.openxmlformats.org/officeDocument/2006/relationships/image" Target="../media/image95.png"/><Relationship Id="rId6" Type="http://schemas.openxmlformats.org/officeDocument/2006/relationships/image" Target="../media/image94.svg"/><Relationship Id="rId5" Type="http://schemas.openxmlformats.org/officeDocument/2006/relationships/image" Target="../media/image93.png"/><Relationship Id="rId4" Type="http://schemas.openxmlformats.org/officeDocument/2006/relationships/image" Target="../media/image92.svg"/><Relationship Id="rId3" Type="http://schemas.openxmlformats.org/officeDocument/2006/relationships/image" Target="../media/image91.png"/><Relationship Id="rId2" Type="http://schemas.openxmlformats.org/officeDocument/2006/relationships/image" Target="../media/image90.svg"/><Relationship Id="rId14" Type="http://schemas.openxmlformats.org/officeDocument/2006/relationships/notesSlide" Target="../notesSlides/notesSlide12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00.svg"/><Relationship Id="rId11" Type="http://schemas.openxmlformats.org/officeDocument/2006/relationships/image" Target="../media/image99.png"/><Relationship Id="rId10" Type="http://schemas.openxmlformats.org/officeDocument/2006/relationships/image" Target="../media/image98.svg"/><Relationship Id="rId1" Type="http://schemas.openxmlformats.org/officeDocument/2006/relationships/image" Target="../media/image89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9.png"/><Relationship Id="rId8" Type="http://schemas.openxmlformats.org/officeDocument/2006/relationships/image" Target="../media/image108.svg"/><Relationship Id="rId7" Type="http://schemas.openxmlformats.org/officeDocument/2006/relationships/image" Target="../media/image107.png"/><Relationship Id="rId6" Type="http://schemas.openxmlformats.org/officeDocument/2006/relationships/image" Target="../media/image106.svg"/><Relationship Id="rId5" Type="http://schemas.openxmlformats.org/officeDocument/2006/relationships/image" Target="../media/image105.png"/><Relationship Id="rId4" Type="http://schemas.openxmlformats.org/officeDocument/2006/relationships/image" Target="../media/image104.svg"/><Relationship Id="rId3" Type="http://schemas.openxmlformats.org/officeDocument/2006/relationships/image" Target="../media/image103.png"/><Relationship Id="rId2" Type="http://schemas.openxmlformats.org/officeDocument/2006/relationships/image" Target="../media/image102.svg"/><Relationship Id="rId14" Type="http://schemas.openxmlformats.org/officeDocument/2006/relationships/notesSlide" Target="../notesSlides/notesSlide13.xml"/><Relationship Id="rId13" Type="http://schemas.openxmlformats.org/officeDocument/2006/relationships/slideLayout" Target="../slideLayouts/slideLayout12.xml"/><Relationship Id="rId12" Type="http://schemas.openxmlformats.org/officeDocument/2006/relationships/image" Target="../media/image112.svg"/><Relationship Id="rId11" Type="http://schemas.openxmlformats.org/officeDocument/2006/relationships/image" Target="../media/image111.png"/><Relationship Id="rId10" Type="http://schemas.openxmlformats.org/officeDocument/2006/relationships/image" Target="../media/image110.svg"/><Relationship Id="rId1" Type="http://schemas.openxmlformats.org/officeDocument/2006/relationships/image" Target="../media/image10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120.svg"/><Relationship Id="rId7" Type="http://schemas.openxmlformats.org/officeDocument/2006/relationships/image" Target="../media/image119.png"/><Relationship Id="rId6" Type="http://schemas.openxmlformats.org/officeDocument/2006/relationships/image" Target="../media/image118.svg"/><Relationship Id="rId5" Type="http://schemas.openxmlformats.org/officeDocument/2006/relationships/image" Target="../media/image117.png"/><Relationship Id="rId4" Type="http://schemas.openxmlformats.org/officeDocument/2006/relationships/image" Target="../media/image116.svg"/><Relationship Id="rId3" Type="http://schemas.openxmlformats.org/officeDocument/2006/relationships/image" Target="../media/image115.png"/><Relationship Id="rId2" Type="http://schemas.openxmlformats.org/officeDocument/2006/relationships/image" Target="../media/image114.sv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11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126.svg"/><Relationship Id="rId5" Type="http://schemas.openxmlformats.org/officeDocument/2006/relationships/image" Target="../media/image125.png"/><Relationship Id="rId4" Type="http://schemas.openxmlformats.org/officeDocument/2006/relationships/image" Target="../media/image124.svg"/><Relationship Id="rId3" Type="http://schemas.openxmlformats.org/officeDocument/2006/relationships/image" Target="../media/image123.png"/><Relationship Id="rId2" Type="http://schemas.openxmlformats.org/officeDocument/2006/relationships/image" Target="../media/image122.svg"/><Relationship Id="rId1" Type="http://schemas.openxmlformats.org/officeDocument/2006/relationships/image" Target="../media/image1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2026">
                <a:alpha val="100000"/>
              </a:srgbClr>
            </a:gs>
            <a:gs pos="100000">
              <a:srgbClr val="2D323C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5000" y="-1270000"/>
            <a:ext cx="5080000" cy="5080000"/>
          </a:xfrm>
          <a:prstGeom prst="ellipse">
            <a:avLst/>
          </a:prstGeom>
          <a:solidFill>
            <a:srgbClr val="06B6D4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3810000"/>
            <a:ext cx="3810000" cy="3810000"/>
          </a:xfrm>
          <a:prstGeom prst="ellipse">
            <a:avLst/>
          </a:prstGeom>
          <a:solidFill>
            <a:srgbClr val="F97316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-508000" y="-508000"/>
            <a:ext cx="2286000" cy="2286000"/>
          </a:xfrm>
          <a:prstGeom prst="ellipse">
            <a:avLst/>
          </a:prstGeom>
          <a:solidFill>
            <a:srgbClr val="06B6D4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1016000" y="508000"/>
            <a:ext cx="1270000" cy="1270000"/>
          </a:xfrm>
          <a:prstGeom prst="ellipse">
            <a:avLst/>
          </a:prstGeom>
          <a:solidFill>
            <a:srgbClr val="F97316">
              <a:alpha val="12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6" name="Connector 6"/>
          <p:cNvCxnSpPr/>
          <p:nvPr/>
        </p:nvCxnSpPr>
        <p:spPr>
          <a:xfrm rot="-1038801">
            <a:off x="-76376" y="1263647"/>
            <a:ext cx="3454774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06B6D4">
                <a:alpha val="3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7" name="Connector 7"/>
          <p:cNvCxnSpPr/>
          <p:nvPr/>
        </p:nvCxnSpPr>
        <p:spPr>
          <a:xfrm rot="-1038801">
            <a:off x="177624" y="1771647"/>
            <a:ext cx="3454774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97316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3238500" y="711200"/>
            <a:ext cx="101600" cy="101600"/>
          </a:xfrm>
          <a:prstGeom prst="ellipse">
            <a:avLst/>
          </a:prstGeom>
          <a:solidFill>
            <a:srgbClr val="06B6D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3492500" y="1231900"/>
            <a:ext cx="76200" cy="76200"/>
          </a:xfrm>
          <a:prstGeom prst="ellipse">
            <a:avLst/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016000" y="2286000"/>
            <a:ext cx="10160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PDAS多业务分布系统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1016000" y="3937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06B6D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新一代室内无线覆盖解决方案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4297">
            <a:off x="1016004" y="4946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5588000" y="4927600"/>
            <a:ext cx="1016000" cy="50800"/>
          </a:xfrm>
          <a:prstGeom prst="roundRect">
            <a:avLst>
              <a:gd name="adj" fmla="val 0"/>
            </a:avLst>
          </a:prstGeom>
          <a:solidFill>
            <a:srgbClr val="F97316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1016000" y="5270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上海弘謇通信科技有限公司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5715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D1D5DB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产品介绍 | 2026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1176000" y="5651500"/>
            <a:ext cx="508000" cy="508000"/>
          </a:xfrm>
          <a:prstGeom prst="hexagon">
            <a:avLst/>
          </a:prstGeom>
          <a:solidFill>
            <a:srgbClr val="06B6D4">
              <a:alpha val="8000"/>
            </a:srgbClr>
          </a:solidFill>
          <a:ln w="25400" cap="flat" cmpd="sng">
            <a:solidFill>
              <a:srgbClr val="06B6D4">
                <a:alpha val="4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762000"/>
            <a:ext cx="2794000" cy="2794000"/>
          </a:xfrm>
          <a:prstGeom prst="ellipse">
            <a:avLst/>
          </a:prstGeom>
          <a:solidFill>
            <a:srgbClr val="00BABA">
              <a:alpha val="8000"/>
            </a:srgbClr>
          </a:solidFill>
          <a:ln cap="flat" cmpd="sng">
            <a:solidFill>
              <a:srgbClr val="00A1A1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762000" y="5334000"/>
            <a:ext cx="2286000" cy="2286000"/>
          </a:xfrm>
          <a:prstGeom prst="ellipse">
            <a:avLst/>
          </a:prstGeom>
          <a:solidFill>
            <a:srgbClr val="00BABA">
              <a:alpha val="6000"/>
            </a:srgbClr>
          </a:solidFill>
          <a:ln cap="flat" cmpd="sng">
            <a:solidFill>
              <a:srgbClr val="00A1A1">
                <a:alpha val="6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635000" y="508000"/>
            <a:ext cx="1092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目录</a:t>
            </a:r>
            <a:r>
              <a:rPr lang="en-US" sz="2400" b="0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CONTENTS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35000" y="1778000"/>
            <a:ext cx="10922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BAB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889000" y="1879600"/>
            <a:ext cx="101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2032000" y="1968500"/>
            <a:ext cx="25400" cy="482600"/>
          </a:xfrm>
          <a:prstGeom prst="roundRect">
            <a:avLst>
              <a:gd name="adj" fmla="val 0"/>
            </a:avLst>
          </a:prstGeom>
          <a:solidFill>
            <a:srgbClr val="00BAB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2286000" y="1854200"/>
            <a:ext cx="9017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行业背景与挑战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77777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洞察行业发展趋势，深度剖析当前面临的市场竞争格局与数字化转型的关键痛点，为方案落地奠定现实基础。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" y="2743200"/>
            <a:ext cx="10922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BAB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889000" y="2844800"/>
            <a:ext cx="101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032000" y="2933700"/>
            <a:ext cx="25400" cy="482600"/>
          </a:xfrm>
          <a:prstGeom prst="roundRect">
            <a:avLst>
              <a:gd name="adj" fmla="val 0"/>
            </a:avLst>
          </a:prstGeom>
          <a:solidFill>
            <a:srgbClr val="00BAB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2286000" y="2819400"/>
            <a:ext cx="9017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MDAS解决方案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77777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构建一体化、智能化的MDAS整体解决方案，打通数据壁垒，实现全链路的数字化协同与高效管理，重塑业务流程。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35000" y="3708400"/>
            <a:ext cx="10922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BAB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889000" y="3810000"/>
            <a:ext cx="101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2032000" y="3898900"/>
            <a:ext cx="25400" cy="482600"/>
          </a:xfrm>
          <a:prstGeom prst="roundRect">
            <a:avLst>
              <a:gd name="adj" fmla="val 0"/>
            </a:avLst>
          </a:prstGeom>
          <a:solidFill>
            <a:srgbClr val="00BAB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2286000" y="3784600"/>
            <a:ext cx="9017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核心产品介绍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77777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详细解读核心产品的功能架构、核心模块与关键特性，展示产品如何精准匹配行业需求，打造差异化竞争优势。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35000" y="4673600"/>
            <a:ext cx="10922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BAB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889000" y="4775200"/>
            <a:ext cx="101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2032000" y="4864100"/>
            <a:ext cx="25400" cy="482600"/>
          </a:xfrm>
          <a:prstGeom prst="roundRect">
            <a:avLst>
              <a:gd name="adj" fmla="val 0"/>
            </a:avLst>
          </a:prstGeom>
          <a:solidFill>
            <a:srgbClr val="00BAB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2286000" y="4749800"/>
            <a:ext cx="9017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技术优势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77777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深度解析底层技术架构、研发创新成果与核心技术壁垒，阐述技术如何为产品的稳定运行与高效扩展提供坚实支撑。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35000" y="5638800"/>
            <a:ext cx="10922000" cy="8636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00BABA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889000" y="5740400"/>
            <a:ext cx="1016000" cy="660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00BAB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2032000" y="5829300"/>
            <a:ext cx="25400" cy="482600"/>
          </a:xfrm>
          <a:prstGeom prst="roundRect">
            <a:avLst>
              <a:gd name="adj" fmla="val 0"/>
            </a:avLst>
          </a:prstGeom>
          <a:solidFill>
            <a:srgbClr val="00BAB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2286000" y="5715000"/>
            <a:ext cx="9017000" cy="711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800" b="1" i="0" u="none" strike="noStrike">
                <a:solidFill>
                  <a:srgbClr val="33333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应用场景与案例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77777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精选多行业、多场景的成功落地案例，通过真实数据与效果展示，直观呈现方案的实际价值与可落地性。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024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06B6D4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06B6D4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6B6D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行业背景与挑战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651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6B6D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移动数据业务爆发式增长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2413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6B6D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8500" y="2641600"/>
            <a:ext cx="457200" cy="4572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33500" y="2565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5G流量持续激增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高清视频、云游戏与IoT应用推动流量指数级增长，网络负荷呈爆发态势，对带宽与容量提出极致要求。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08000" y="37465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6B6D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39751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333500" y="38989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室内覆盖需求升级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用户活动重心向室内转移，对商场、楼宇及地下空间的信号质量与速率体验提出更高标准，弱覆盖痛点凸显。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508000" y="5080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06B6D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500" y="53086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333500" y="5232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多制式网络长期共存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2G/3G/4G/5G网络协同运营，多频段、多运营商信号交织，网络环境日趋复杂，需兼顾兼容性与效率。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6350000" y="1651000"/>
            <a:ext cx="533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06B6D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传统覆盖方案面临瓶颈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2413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EF444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0500" y="26416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175500" y="2565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建设成本高昂，周期冗长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传统宏站依赖征地、建塔与布线，不仅资金投入大，且受限于审批流程，难以快速响应热点区域的突发需求。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6350000" y="37465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EF444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40500" y="3975100"/>
            <a:ext cx="457200" cy="4572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7175500" y="38989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优化调整困难，运维复杂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设备分散导致故障定位难，参数优化需人工现场调试，效率低下；难以应对潮汐式业务流量的动态变化。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6350000" y="5080000"/>
            <a:ext cx="53340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12700" cap="flat" cmpd="sng">
            <a:solidFill>
              <a:srgbClr val="EF4444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40500" y="5308600"/>
            <a:ext cx="457200" cy="4572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7175500" y="5232400"/>
            <a:ext cx="4381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难以适配未来频段演进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传统硬件频段固定，面对新频谱资源的开放与5G演进（如毫米波），需大规模更换设备，造成重复投资。</a:t>
            </a:r>
            <a:endParaRPr lang="en-US" sz="1300" b="0" i="0" u="none" strike="noStrike">
              <a:solidFill>
                <a:srgbClr val="FFFFFF">
                  <a:alpha val="6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FF66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FF6600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传统DAS方案的五大痛点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778000"/>
            <a:ext cx="20828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08000" y="1778000"/>
            <a:ext cx="2082800" cy="50800"/>
          </a:xfrm>
          <a:prstGeom prst="roundRect">
            <a:avLst>
              <a:gd name="adj" fmla="val 0"/>
            </a:avLst>
          </a:prstGeom>
          <a:solidFill>
            <a:srgbClr val="FF66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1244600" y="2032000"/>
            <a:ext cx="609600" cy="609600"/>
          </a:xfrm>
          <a:prstGeom prst="ellipse">
            <a:avLst/>
          </a:prstGeom>
          <a:solidFill>
            <a:srgbClr val="FF660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397000" y="21844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08000" y="2794000"/>
            <a:ext cx="208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66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成本不可控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35000" y="3365500"/>
            <a:ext cx="18288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铜缆及配套辅材价格波动大，初期建设投资成本高昂；后期扩容或改造需重新铺设线路，边际成本持续增加，整体投入难以精准预估。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2717800" y="1778000"/>
            <a:ext cx="20828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2717800" y="1778000"/>
            <a:ext cx="2082800" cy="50800"/>
          </a:xfrm>
          <a:prstGeom prst="roundRect">
            <a:avLst>
              <a:gd name="adj" fmla="val 0"/>
            </a:avLst>
          </a:prstGeom>
          <a:solidFill>
            <a:srgbClr val="FF66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3454400" y="2032000"/>
            <a:ext cx="609600" cy="609600"/>
          </a:xfrm>
          <a:prstGeom prst="ellipse">
            <a:avLst/>
          </a:prstGeom>
          <a:solidFill>
            <a:srgbClr val="FF660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06800" y="21844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2717800" y="2794000"/>
            <a:ext cx="208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66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部署不灵活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2844800" y="3365500"/>
            <a:ext cx="18288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架构依赖物理布线，调整覆盖区域需改动主干，施工繁琐周期长；无法快速适配临时活动或业务扩张的突发部署需求。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927600" y="1778000"/>
            <a:ext cx="20828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4927600" y="1778000"/>
            <a:ext cx="2082800" cy="50800"/>
          </a:xfrm>
          <a:prstGeom prst="roundRect">
            <a:avLst>
              <a:gd name="adj" fmla="val 0"/>
            </a:avLst>
          </a:prstGeom>
          <a:solidFill>
            <a:srgbClr val="FF66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5664200" y="2032000"/>
            <a:ext cx="609600" cy="609600"/>
          </a:xfrm>
          <a:prstGeom prst="ellipse">
            <a:avLst/>
          </a:prstGeom>
          <a:solidFill>
            <a:srgbClr val="FF660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6600" y="21844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4927600" y="2794000"/>
            <a:ext cx="208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66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场景受限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054600" y="3365500"/>
            <a:ext cx="18288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信号损耗随距离急剧增加，在复杂楼宇、地下室等场景覆盖效果差；难以满足高密度人群、高流量业务的精细化容量需求。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7137400" y="1778000"/>
            <a:ext cx="20828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7137400" y="1778000"/>
            <a:ext cx="2082800" cy="50800"/>
          </a:xfrm>
          <a:prstGeom prst="roundRect">
            <a:avLst>
              <a:gd name="adj" fmla="val 0"/>
            </a:avLst>
          </a:prstGeom>
          <a:solidFill>
            <a:srgbClr val="FF66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25"/>
          <p:cNvSpPr/>
          <p:nvPr/>
        </p:nvSpPr>
        <p:spPr>
          <a:xfrm>
            <a:off x="7874000" y="2032000"/>
            <a:ext cx="609600" cy="609600"/>
          </a:xfrm>
          <a:prstGeom prst="ellipse">
            <a:avLst/>
          </a:prstGeom>
          <a:solidFill>
            <a:srgbClr val="FF660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6400" y="2184400"/>
            <a:ext cx="304800" cy="3048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7137400" y="2794000"/>
            <a:ext cx="208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66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性能难监控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264400" y="3365500"/>
            <a:ext cx="18288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无源网络缺乏数据采集能力，无法实时监测驻波比、信号强度等指标；故障点需人工逐一排查，运维效率低且响应滞后。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9347200" y="1778000"/>
            <a:ext cx="20828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FF660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9347200" y="1778000"/>
            <a:ext cx="2082800" cy="50800"/>
          </a:xfrm>
          <a:prstGeom prst="roundRect">
            <a:avLst>
              <a:gd name="adj" fmla="val 0"/>
            </a:avLst>
          </a:prstGeom>
          <a:solidFill>
            <a:srgbClr val="FF660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" name="AutoShape 31"/>
          <p:cNvSpPr/>
          <p:nvPr/>
        </p:nvSpPr>
        <p:spPr>
          <a:xfrm>
            <a:off x="10083800" y="2032000"/>
            <a:ext cx="609600" cy="609600"/>
          </a:xfrm>
          <a:prstGeom prst="ellipse">
            <a:avLst/>
          </a:prstGeom>
          <a:solidFill>
            <a:srgbClr val="FF6600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2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36200" y="2184400"/>
            <a:ext cx="304800" cy="304800"/>
          </a:xfrm>
          <a:prstGeom prst="rect">
            <a:avLst/>
          </a:prstGeom>
        </p:spPr>
      </p:pic>
      <p:sp>
        <p:nvSpPr>
          <p:cNvPr id="33" name="AutoShape 33"/>
          <p:cNvSpPr/>
          <p:nvPr/>
        </p:nvSpPr>
        <p:spPr>
          <a:xfrm>
            <a:off x="9347200" y="2794000"/>
            <a:ext cx="20828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66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演进能力弱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9474200" y="3365500"/>
            <a:ext cx="18288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52525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硬件锁定传统频段，不支持Sub-6GHz等5G/6G新频段；系统架构封闭，无法通过简单升级实现平滑过渡，改造成本极高。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508000" y="5651500"/>
            <a:ext cx="11176000" cy="762000"/>
          </a:xfrm>
          <a:prstGeom prst="roundRect">
            <a:avLst>
              <a:gd name="adj" fmla="val 0"/>
            </a:avLst>
          </a:prstGeom>
          <a:solidFill>
            <a:srgbClr val="FF6600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36"/>
          <p:cNvSpPr/>
          <p:nvPr/>
        </p:nvSpPr>
        <p:spPr>
          <a:xfrm>
            <a:off x="635000" y="5778500"/>
            <a:ext cx="1092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E6510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总结：</a:t>
            </a:r>
            <a:r>
              <a:rPr lang="en-US" sz="1400" b="0" i="0" u="none" strike="noStrike">
                <a:solidFill>
                  <a:srgbClr val="3C3C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传统DAS方案在成本、部署、运维及未来演进方面存在根本性局限，已成为制约室内通信质量提升和5G深度覆盖的主要技术瓶颈，亟需采用更智能、灵活的新型方案进行替代。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F172A">
                <a:alpha val="100000"/>
              </a:srgbClr>
            </a:gs>
            <a:gs pos="100000">
              <a:srgbClr val="1E3A8A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38BDF8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8B5C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635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PDAS：新一代数字分布系统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651000"/>
            <a:ext cx="10668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500" b="0" i="0" u="none" strike="noStrike">
                <a:solidFill>
                  <a:srgbClr val="E2E8F0">
                    <a:alpha val="85098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PDAS（数字分布系统）是采用数字化传输和处理技术的新一代无线覆盖系统，由近端单元和远端单元组成，支持多运营商、多制式、多频段信号的光纤传输覆盖，一站式解决室内信号覆盖需求。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3556000"/>
            <a:ext cx="26035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38BDF8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3810000"/>
            <a:ext cx="406400" cy="4064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460500" y="38354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光纤传输 损耗低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952500" y="4445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CBD5E1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采用光纤传输信号，损耗极低且传输稳定，有效减少信号衰减，保障各类场景下的信号覆盖质量与用户通信体验。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492500" y="3556000"/>
            <a:ext cx="26035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10B981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500" y="3810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4191000" y="38354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有源监控 可管理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3683000" y="4445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CBD5E1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支持全链路有源设备监控与远程管理，实时掌握运行状态，故障可快速定位排查，大幅提升运维效率、降低管理成本。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223000" y="3556000"/>
            <a:ext cx="26035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59E0B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3810000"/>
            <a:ext cx="406400" cy="4064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6921500" y="38354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59E0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灵活组网 易扩展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4445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CBD5E1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支持星型、链型、树型等多种组网方式，模块化设计可按需扩容，适配不同场景覆盖需求，满足后期平滑升级与扩展。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953500" y="3556000"/>
            <a:ext cx="2603500" cy="2413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8B5CF6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07500" y="3810000"/>
            <a:ext cx="406400" cy="4064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9652000" y="3835400"/>
            <a:ext cx="190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B5CF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多网融合 降成本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144000" y="4445000"/>
            <a:ext cx="2222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CBD5E1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单缆入户承载多运营商、多制式信号，共享基础设施资源，减少重复建设投资，实现建设成本与空间占用的双重节约。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0" y="6159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94A3B8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打造全场景无缝覆盖 · 构建高效绿色通信网络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2563E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E293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PDAS系统架构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651000"/>
            <a:ext cx="11176000" cy="1397000"/>
          </a:xfrm>
          <a:prstGeom prst="roundRect">
            <a:avLst>
              <a:gd name="adj" fmla="val 0"/>
            </a:avLst>
          </a:prstGeom>
          <a:solidFill>
            <a:srgbClr val="2563EB">
              <a:alpha val="8000"/>
            </a:srgbClr>
          </a:solidFill>
          <a:ln w="12700" cap="flat" cmpd="sng">
            <a:solidFill>
              <a:srgbClr val="2563EB">
                <a:alpha val="3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08000" y="1651000"/>
            <a:ext cx="76200" cy="1397000"/>
          </a:xfrm>
          <a:prstGeom prst="roundRect">
            <a:avLst>
              <a:gd name="adj" fmla="val 0"/>
            </a:avLst>
          </a:prstGeom>
          <a:solidFill>
            <a:srgbClr val="2563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5500" y="20955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524000" y="1841500"/>
            <a:ext cx="660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近端单元（机房/弱电井）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基站信号源 → 近端单元（负责信号的集中处理与分配）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636000" y="1968500"/>
            <a:ext cx="2794000" cy="762000"/>
          </a:xfrm>
          <a:prstGeom prst="roundRect">
            <a:avLst>
              <a:gd name="adj" fmla="val 0"/>
            </a:avLst>
          </a:prstGeom>
          <a:solidFill>
            <a:srgbClr val="2563EB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8699500" y="20955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传输介质：光纤传输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08000" y="3556000"/>
            <a:ext cx="11176000" cy="1397000"/>
          </a:xfrm>
          <a:prstGeom prst="roundRect">
            <a:avLst>
              <a:gd name="adj" fmla="val 0"/>
            </a:avLst>
          </a:prstGeom>
          <a:solidFill>
            <a:srgbClr val="10B981">
              <a:alpha val="8000"/>
            </a:srgbClr>
          </a:solidFill>
          <a:ln w="12700" cap="flat" cmpd="sng">
            <a:solidFill>
              <a:srgbClr val="10B981">
                <a:alpha val="3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508000" y="3556000"/>
            <a:ext cx="76200" cy="1397000"/>
          </a:xfrm>
          <a:prstGeom prst="roundRect">
            <a:avLst>
              <a:gd name="adj" fmla="val 0"/>
            </a:avLst>
          </a:prstGeom>
          <a:solidFill>
            <a:srgbClr val="10B981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5500" y="4000500"/>
            <a:ext cx="508000" cy="5080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24000" y="3746500"/>
            <a:ext cx="6604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800" b="1" i="0" u="none" strike="noStrike">
                <a:solidFill>
                  <a:srgbClr val="064E3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远端单元（覆盖区域，多个）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负责信号的最终覆盖与发射，支持灵活部署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636000" y="3873500"/>
            <a:ext cx="2794000" cy="762000"/>
          </a:xfrm>
          <a:prstGeom prst="roundRect">
            <a:avLst>
              <a:gd name="adj" fmla="val 0"/>
            </a:avLst>
          </a:prstGeom>
          <a:solidFill>
            <a:srgbClr val="10B981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8699500" y="4000500"/>
            <a:ext cx="2667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部署特性：支持SISO/MIMO模式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5270500"/>
            <a:ext cx="3556000" cy="1143000"/>
          </a:xfrm>
          <a:prstGeom prst="roundRect">
            <a:avLst>
              <a:gd name="adj" fmla="val 0"/>
            </a:avLst>
          </a:prstGeom>
          <a:solidFill>
            <a:srgbClr val="F1F5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500" y="5435600"/>
            <a:ext cx="304800" cy="3048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079500" y="53975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93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灵活组网方式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支持星型、菊花链等多种物理拓扑，适配不同场景。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4318000" y="5270500"/>
            <a:ext cx="3556000" cy="1143000"/>
          </a:xfrm>
          <a:prstGeom prst="roundRect">
            <a:avLst>
              <a:gd name="adj" fmla="val 0"/>
            </a:avLst>
          </a:prstGeom>
          <a:solidFill>
            <a:srgbClr val="F1F5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8500" y="5435600"/>
            <a:ext cx="304800" cy="3048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4889500" y="53975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93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多模信源接入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支持直耦/空耦多种信源接入，适配不同基站类型。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8128000" y="5270500"/>
            <a:ext cx="3556000" cy="1143000"/>
          </a:xfrm>
          <a:prstGeom prst="roundRect">
            <a:avLst>
              <a:gd name="adj" fmla="val 0"/>
            </a:avLst>
          </a:prstGeom>
          <a:solidFill>
            <a:srgbClr val="F1F5F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18500" y="54356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8699500" y="5397500"/>
            <a:ext cx="2921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1E293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全场景环境适配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2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适用于写字楼、商超、车库等各类建筑环境。</a:t>
            </a:r>
            <a:endParaRPr lang="en-US" sz="1200" b="0" i="0" u="none" strike="noStrike">
              <a:solidFill>
                <a:srgbClr val="64748B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C2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5000" y="-1270000"/>
            <a:ext cx="5080000" cy="5080000"/>
          </a:xfrm>
          <a:prstGeom prst="ellipse">
            <a:avLst/>
          </a:prstGeom>
          <a:solidFill>
            <a:srgbClr val="22D3E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FB923C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43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PDAS产品系列分类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651000"/>
            <a:ext cx="3556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22D3EE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508000" y="1651000"/>
            <a:ext cx="3556000" cy="50800"/>
          </a:xfrm>
          <a:prstGeom prst="roundRect">
            <a:avLst>
              <a:gd name="adj" fmla="val 0"/>
            </a:avLst>
          </a:prstGeom>
          <a:solidFill>
            <a:srgbClr val="22D3E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968500"/>
            <a:ext cx="508000" cy="5080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1968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D3E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L系列 · 低功率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762000" y="2603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输出功率：17dBm | 吸顶式设计</a:t>
            </a:r>
            <a:endParaRPr lang="en-US" sz="1100"/>
          </a:p>
        </p:txBody>
      </p:sp>
      <p:cxnSp>
        <p:nvCxnSpPr>
          <p:cNvPr id="10" name="Connector 10"/>
          <p:cNvCxnSpPr/>
          <p:nvPr/>
        </p:nvCxnSpPr>
        <p:spPr>
          <a:xfrm rot="-14323">
            <a:off x="762013" y="3105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762000" y="3238500"/>
            <a:ext cx="304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CDC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外观简约，酷似高端室内无线AP，机身轻薄紧凑，支持桌面摆放或外接天线分布系统，美观与性能兼得。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254500"/>
            <a:ext cx="3048000" cy="635000"/>
          </a:xfrm>
          <a:prstGeom prst="roundRect">
            <a:avLst>
              <a:gd name="adj" fmla="val 0"/>
            </a:avLst>
          </a:prstGeom>
          <a:solidFill>
            <a:srgbClr val="22D3E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89000" y="43434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22D3E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规格：</a:t>
            </a: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210×210×45mm，小巧灵活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0800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适配场景：</a:t>
            </a: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室内办公区、电梯轿厢、小型商铺等局部补盲场景。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18000" y="1651000"/>
            <a:ext cx="3556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B923C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318000" y="1651000"/>
            <a:ext cx="3556000" cy="50800"/>
          </a:xfrm>
          <a:prstGeom prst="roundRect">
            <a:avLst>
              <a:gd name="adj" fmla="val 0"/>
            </a:avLst>
          </a:prstGeom>
          <a:solidFill>
            <a:srgbClr val="FB923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1968500"/>
            <a:ext cx="508000" cy="5080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5207000" y="1968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B92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M系列 · 中功率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4572000" y="2603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输出功率：27dBm | 室外型设计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14323">
            <a:off x="4572013" y="3105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4572000" y="3238500"/>
            <a:ext cx="304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CDC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专为复杂环境打造，支持挂墙安装，具备优秀的环境耐受性，可外接分布式系统，覆盖范围更广。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572000" y="4254500"/>
            <a:ext cx="3048000" cy="635000"/>
          </a:xfrm>
          <a:prstGeom prst="roundRect">
            <a:avLst>
              <a:gd name="adj" fmla="val 0"/>
            </a:avLst>
          </a:prstGeom>
          <a:solidFill>
            <a:srgbClr val="FB923C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" name="AutoShape 23"/>
          <p:cNvSpPr/>
          <p:nvPr/>
        </p:nvSpPr>
        <p:spPr>
          <a:xfrm>
            <a:off x="4699000" y="43434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FB923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规格：</a:t>
            </a: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270×270×100mm，安装便捷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72000" y="50800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适配场景：</a:t>
            </a: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大型商场中庭、工厂车间、校园宿舍区及半开放场馆。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128000" y="1651000"/>
            <a:ext cx="3556000" cy="4318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34D399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8128000" y="1651000"/>
            <a:ext cx="3556000" cy="50800"/>
          </a:xfrm>
          <a:prstGeom prst="roundRect">
            <a:avLst>
              <a:gd name="adj" fmla="val 0"/>
            </a:avLst>
          </a:prstGeom>
          <a:solidFill>
            <a:srgbClr val="34D39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1968500"/>
            <a:ext cx="508000" cy="5080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9017000" y="1968500"/>
            <a:ext cx="228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4D3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H系列 · 高功率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8382000" y="2603500"/>
            <a:ext cx="304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输出功率：33dBm | 工业级防护</a:t>
            </a:r>
            <a:endParaRPr lang="en-US" sz="1100"/>
          </a:p>
        </p:txBody>
      </p:sp>
      <p:cxnSp>
        <p:nvCxnSpPr>
          <p:cNvPr id="30" name="Connector 30"/>
          <p:cNvCxnSpPr/>
          <p:nvPr/>
        </p:nvCxnSpPr>
        <p:spPr>
          <a:xfrm rot="-14323">
            <a:off x="8382013" y="3105150"/>
            <a:ext cx="304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FFFFF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" name="AutoShape 31"/>
          <p:cNvSpPr/>
          <p:nvPr/>
        </p:nvSpPr>
        <p:spPr>
          <a:xfrm>
            <a:off x="8382000" y="3238500"/>
            <a:ext cx="304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DCDCD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高强度铸铝机箱，防尘防水抗冲击，专为远距离信号传输与超大范围覆盖设计，稳定可靠。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8382000" y="4254500"/>
            <a:ext cx="3048000" cy="635000"/>
          </a:xfrm>
          <a:prstGeom prst="roundRect">
            <a:avLst>
              <a:gd name="adj" fmla="val 0"/>
            </a:avLst>
          </a:prstGeom>
          <a:solidFill>
            <a:srgbClr val="34D399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" name="AutoShape 33"/>
          <p:cNvSpPr/>
          <p:nvPr/>
        </p:nvSpPr>
        <p:spPr>
          <a:xfrm>
            <a:off x="8509000" y="43434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34D39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规格：</a:t>
            </a:r>
            <a:r>
              <a:rPr lang="en-US" sz="13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280×185×95.5mm，坚固耐用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8382000" y="5080000"/>
            <a:ext cx="304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A78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适配场景：</a:t>
            </a:r>
            <a:r>
              <a:rPr lang="en-US" sz="1300" b="0" i="0" u="none" strike="noStrike">
                <a:solidFill>
                  <a:srgbClr val="FFFFFF">
                    <a:alpha val="70196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体育场馆、物流园区、大型工业园区及远距离信号传输需求。</a:t>
            </a:r>
            <a:endParaRPr lang="en-US" sz="1100"/>
          </a:p>
        </p:txBody>
      </p:sp>
      <p:sp>
        <p:nvSpPr>
          <p:cNvPr id="35" name="AutoShape 35"/>
          <p:cNvSpPr/>
          <p:nvPr/>
        </p:nvSpPr>
        <p:spPr>
          <a:xfrm>
            <a:off x="508000" y="6159500"/>
            <a:ext cx="1143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4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全系列产品均采用高性能射频方案，支持灵活组网，构建无缝覆盖的数字信号增强网络。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414000" y="-762000"/>
            <a:ext cx="2540000" cy="2540000"/>
          </a:xfrm>
          <a:prstGeom prst="ellips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5715000"/>
            <a:ext cx="1905000" cy="1905000"/>
          </a:xfrm>
          <a:prstGeom prst="ellips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PDAS产品型号参数表</a:t>
            </a:r>
            <a:endParaRPr lang="en-US" sz="1100"/>
          </a:p>
        </p:txBody>
      </p:sp>
      <p:graphicFrame>
        <p:nvGraphicFramePr>
          <p:cNvPr id="5" name="Table 5"/>
          <p:cNvGraphicFramePr>
            <a:graphicFrameLocks noGrp="1"/>
          </p:cNvGraphicFramePr>
          <p:nvPr/>
        </p:nvGraphicFramePr>
        <p:xfrm>
          <a:off x="508000" y="1524000"/>
          <a:ext cx="11176000" cy="37846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/>
                <a:gridCol w="1524000"/>
                <a:gridCol w="1524000"/>
                <a:gridCol w="2032000"/>
                <a:gridCol w="1778000"/>
                <a:gridCol w="2540000"/>
              </a:tblGrid>
              <a:tr h="533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产品型号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输出功率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信源方式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支持带宽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外观类型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500" b="1" i="0" u="none" strike="noStrike">
                          <a:solidFill>
                            <a:srgbClr val="FFFFFF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应用场景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E3A8A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PDAS-L1-L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160M SISO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吸顶式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户内覆盖、电梯井道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PDAS-L2-L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200M MIMO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吸顶式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户内覆盖、电梯井道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PDAS-L1-W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空耦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160M SISO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吸顶式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户内覆盖、电梯井道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PDAS-L2-W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空耦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200M MIMO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吸顶式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户内覆盖、电梯井道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PDAS-M1-L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160M SISO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室外型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室内大面积深度覆盖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PDAS-M2-L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27dBm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200M MIMO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室外型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室内大面积深度覆盖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PDAS-H1-L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33dBm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160M SISO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铸铝机箱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高功率室内/场馆覆盖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3F4F6">
                        <a:alpha val="100000"/>
                      </a:srgbClr>
                    </a:solidFill>
                  </a:tcPr>
                </a:tc>
              </a:tr>
              <a:tr h="40640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PDAS-H2-L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33dBm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直耦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200M MIMO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铸铝机箱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高功率室内/场馆覆盖</a:t>
                      </a:r>
                      <a:endParaRPr lang="en-US" sz="1100"/>
                    </a:p>
                  </a:txBody>
                  <a:tcPr marL="101600" marR="101600" marT="101600" marB="101600" anchor="t" anchorCtr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6" name="AutoShape 6"/>
          <p:cNvSpPr/>
          <p:nvPr/>
        </p:nvSpPr>
        <p:spPr>
          <a:xfrm>
            <a:off x="508000" y="5524500"/>
            <a:ext cx="11176000" cy="952500"/>
          </a:xfrm>
          <a:prstGeom prst="roundRect">
            <a:avLst>
              <a:gd name="adj" fmla="val 0"/>
            </a:avLst>
          </a:prstGeom>
          <a:solidFill>
            <a:srgbClr val="3B82F6">
              <a:alpha val="6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698500" y="5651500"/>
            <a:ext cx="10795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备注：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系产品支持多种频率组合方案，灵活适配现网需求。包括TDD单频、FDD单频独立部署模式，以及联电1.8G+移动2.6G、联电2.1G+移动2.6G等多频段融合覆盖组合，满足楼宇、场馆、交通枢纽等多样化场景的组网与信号增强需求。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AFC">
                <a:alpha val="100000"/>
              </a:srgbClr>
            </a:gs>
            <a:gs pos="100000">
              <a:srgbClr val="EFF6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3B82F6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F17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L系列：低功率吸顶式远端单元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t="12" b="12"/>
          <a:stretch>
            <a:fillRect/>
          </a:stretch>
        </p:blipFill>
        <p:spPr>
          <a:xfrm>
            <a:off x="508000" y="1651000"/>
            <a:ext cx="4572000" cy="3429000"/>
          </a:xfrm>
          <a:prstGeom prst="roundRect">
            <a:avLst>
              <a:gd name="adj" fmla="val 4444"/>
            </a:avLst>
          </a:prstGeom>
          <a:noFill/>
          <a:ln w="12700" cap="flat" cmpd="sng">
            <a:solidFill>
              <a:srgbClr val="E2E8F0">
                <a:alpha val="100000"/>
              </a:srgbClr>
            </a:solidFill>
            <a:prstDash val="solid"/>
            <a:round/>
          </a:ln>
          <a:effectLst>
            <a:outerShdw blurRad="254000" dist="101600" dir="2700000" algn="tl" rotWithShape="0">
              <a:srgbClr val="94A3B8">
                <a:alpha val="20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508000" y="5270500"/>
            <a:ext cx="457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专为室内深度覆盖打造的高性能微型远端单元，融合极简工业设计与强劲通信性能，轻松解决电梯、小户型及盲区信号弱覆盖难题。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461000" y="1651000"/>
            <a:ext cx="2984500" cy="635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61000" y="1701800"/>
            <a:ext cx="254000" cy="2540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816600" y="1676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高功率输出：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单通道17dBm，信号穿透力强，覆盖半径更广。</a:t>
            </a:r>
            <a:endParaRPr lang="en-US" sz="1100"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61000" y="2463800"/>
            <a:ext cx="254000" cy="2540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816600" y="2438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光纤直连：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低损耗光纤传输介质，确保信号源纯净稳定。</a:t>
            </a:r>
            <a:endParaRPr lang="en-US" sz="1100"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61000" y="3225800"/>
            <a:ext cx="254000" cy="254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5816600" y="3200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大带宽支持：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上行160M SISO / 200M MIMO，满足高速率需求。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61000" y="3987800"/>
            <a:ext cx="254000" cy="2540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816600" y="3962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灵活信源：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支持直耦与空耦两种方式，适配不同工程场景。</a:t>
            </a:r>
            <a:endParaRPr lang="en-US" sz="1100"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72500" y="1701800"/>
            <a:ext cx="254000" cy="2540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928100" y="1676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双路供电：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支持直流远供与本地就近取电，供电更可靠。</a:t>
            </a:r>
            <a:endParaRPr lang="en-US" sz="1100"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72500" y="2463800"/>
            <a:ext cx="254000" cy="2540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8928100" y="2438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极致轻薄：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210×210×45mm 紧凑机身，重量仅0.8kg。</a:t>
            </a:r>
            <a:endParaRPr lang="en-US" sz="1100"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572500" y="3225800"/>
            <a:ext cx="254000" cy="254000"/>
          </a:xfrm>
          <a:prstGeom prst="rect">
            <a:avLst/>
          </a:prstGeom>
        </p:spPr>
      </p:pic>
      <p:sp>
        <p:nvSpPr>
          <p:cNvPr id="21" name="AutoShape 21"/>
          <p:cNvSpPr/>
          <p:nvPr/>
        </p:nvSpPr>
        <p:spPr>
          <a:xfrm>
            <a:off x="8928100" y="3200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多态安装：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支持吸顶、桌面放置及壁挂式安装，便捷高效。</a:t>
            </a:r>
            <a:endParaRPr lang="en-US" sz="110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72500" y="3987800"/>
            <a:ext cx="254000" cy="2540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8928100" y="3962400"/>
            <a:ext cx="266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宽温运行：</a:t>
            </a: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-25℃ ~ +55℃ 宽温设计，适应恶劣环境。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7015">
            <a:off x="5461006" y="4819650"/>
            <a:ext cx="622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BD5E1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5461000" y="5080000"/>
            <a:ext cx="1498600" cy="1397000"/>
          </a:xfrm>
          <a:prstGeom prst="roundRect">
            <a:avLst>
              <a:gd name="adj" fmla="val 0"/>
            </a:avLst>
          </a:prstGeom>
          <a:solidFill>
            <a:srgbClr val="3B82F6">
              <a:alpha val="6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" name="AutoShape 26"/>
          <p:cNvSpPr/>
          <p:nvPr/>
        </p:nvSpPr>
        <p:spPr>
          <a:xfrm>
            <a:off x="5524500" y="5207000"/>
            <a:ext cx="1371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隐蔽美观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白色简约外观，完美融入天花板与墙面，视觉无违和。</a:t>
            </a:r>
            <a:endParaRPr lang="en-US" sz="12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7" name="AutoShape 27"/>
          <p:cNvSpPr/>
          <p:nvPr/>
        </p:nvSpPr>
        <p:spPr>
          <a:xfrm>
            <a:off x="7010400" y="5080000"/>
            <a:ext cx="1498600" cy="1397000"/>
          </a:xfrm>
          <a:prstGeom prst="roundRect">
            <a:avLst>
              <a:gd name="adj" fmla="val 0"/>
            </a:avLst>
          </a:prstGeom>
          <a:solidFill>
            <a:srgbClr val="10B981">
              <a:alpha val="6000"/>
            </a:srgbClr>
          </a:solidFill>
          <a:ln w="12700" cap="flat" cmpd="sng">
            <a:solidFill>
              <a:srgbClr val="10B981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28"/>
          <p:cNvSpPr/>
          <p:nvPr/>
        </p:nvSpPr>
        <p:spPr>
          <a:xfrm>
            <a:off x="7073900" y="5207000"/>
            <a:ext cx="1371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即插即用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零配置快速部署，无需专业调测，大幅节省人工成本。</a:t>
            </a:r>
            <a:endParaRPr lang="en-US" sz="12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8559800" y="5080000"/>
            <a:ext cx="1498600" cy="1397000"/>
          </a:xfrm>
          <a:prstGeom prst="roundRect">
            <a:avLst>
              <a:gd name="adj" fmla="val 0"/>
            </a:avLst>
          </a:prstGeom>
          <a:solidFill>
            <a:srgbClr val="F59E0B">
              <a:alpha val="6000"/>
            </a:srgbClr>
          </a:solidFill>
          <a:ln w="12700" cap="flat" cmpd="sng">
            <a:solidFill>
              <a:srgbClr val="F59E0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30"/>
          <p:cNvSpPr/>
          <p:nvPr/>
        </p:nvSpPr>
        <p:spPr>
          <a:xfrm>
            <a:off x="8623300" y="5207000"/>
            <a:ext cx="1371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59E0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灵活组网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支持外接无源分布系统，实现单点位多方向覆盖。</a:t>
            </a:r>
            <a:endParaRPr lang="en-US" sz="12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1" name="AutoShape 31"/>
          <p:cNvSpPr/>
          <p:nvPr/>
        </p:nvSpPr>
        <p:spPr>
          <a:xfrm>
            <a:off x="10109200" y="5080000"/>
            <a:ext cx="1498600" cy="1397000"/>
          </a:xfrm>
          <a:prstGeom prst="roundRect">
            <a:avLst>
              <a:gd name="adj" fmla="val 0"/>
            </a:avLst>
          </a:prstGeom>
          <a:solidFill>
            <a:srgbClr val="8B5CF6">
              <a:alpha val="6000"/>
            </a:srgbClr>
          </a:solidFill>
          <a:ln w="12700" cap="flat" cmpd="sng">
            <a:solidFill>
              <a:srgbClr val="8B5C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32"/>
          <p:cNvSpPr/>
          <p:nvPr/>
        </p:nvSpPr>
        <p:spPr>
          <a:xfrm>
            <a:off x="10172700" y="5207000"/>
            <a:ext cx="1371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8B5CF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场景适配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专为电梯、公寓、商铺等室内小范围深度覆盖设计。</a:t>
            </a:r>
            <a:endParaRPr lang="en-US" sz="12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3B82F6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M/H系列：中高功率室外型单元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/>
          <a:srcRect l="12" r="12"/>
          <a:stretch>
            <a:fillRect/>
          </a:stretch>
        </p:blipFill>
        <p:spPr>
          <a:xfrm>
            <a:off x="508000" y="1524000"/>
            <a:ext cx="3429000" cy="4572000"/>
          </a:xfrm>
          <a:prstGeom prst="roundRect">
            <a:avLst>
              <a:gd name="adj" fmla="val 4444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2700000" algn="tl" rotWithShape="0">
              <a:srgbClr val="000000">
                <a:alpha val="10000"/>
              </a:srgbClr>
            </a:outerShdw>
          </a:effectLst>
        </p:spPr>
      </p:pic>
      <p:sp>
        <p:nvSpPr>
          <p:cNvPr id="6" name="AutoShape 6"/>
          <p:cNvSpPr/>
          <p:nvPr/>
        </p:nvSpPr>
        <p:spPr>
          <a:xfrm>
            <a:off x="508000" y="6159500"/>
            <a:ext cx="342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工业级外观设计 · 专为复杂室外环境打造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318000" y="1524000"/>
            <a:ext cx="3556000" cy="1079500"/>
          </a:xfrm>
          <a:prstGeom prst="roundRect">
            <a:avLst>
              <a:gd name="adj" fmla="val 0"/>
            </a:avLst>
          </a:prstGeom>
          <a:solidFill>
            <a:srgbClr val="3B82F6">
              <a:alpha val="8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08500" y="1714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4889500" y="1651000"/>
            <a:ext cx="292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强劲输出功率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M系列 27dBm / H系列 33dBm，高增益保障信号稳定覆盖。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001000" y="1524000"/>
            <a:ext cx="3556000" cy="1079500"/>
          </a:xfrm>
          <a:prstGeom prst="roundRect">
            <a:avLst>
              <a:gd name="adj" fmla="val 0"/>
            </a:avLst>
          </a:prstGeom>
          <a:solidFill>
            <a:srgbClr val="10B981">
              <a:alpha val="8000"/>
            </a:srgbClr>
          </a:solidFill>
          <a:ln w="12700" cap="flat" cmpd="sng">
            <a:solidFill>
              <a:srgbClr val="10B981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91500" y="17145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572500" y="1651000"/>
            <a:ext cx="292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高速传输介质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光纤传输抗干扰，支持160M SISO / 200M MIMO超大带宽。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318000" y="2857500"/>
            <a:ext cx="3556000" cy="1079500"/>
          </a:xfrm>
          <a:prstGeom prst="roundRect">
            <a:avLst>
              <a:gd name="adj" fmla="val 0"/>
            </a:avLst>
          </a:prstGeom>
          <a:solidFill>
            <a:srgbClr val="F59E0B">
              <a:alpha val="8000"/>
            </a:srgbClr>
          </a:solidFill>
          <a:ln w="12700" cap="flat" cmpd="sng">
            <a:solidFill>
              <a:srgbClr val="F59E0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08500" y="30480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889500" y="2984500"/>
            <a:ext cx="292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紧凑灵活设计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直耦/空耦信源可选，尺寸小巧，完美适配各类安装空间。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8001000" y="2857500"/>
            <a:ext cx="3556000" cy="1079500"/>
          </a:xfrm>
          <a:prstGeom prst="roundRect">
            <a:avLst>
              <a:gd name="adj" fmla="val 0"/>
            </a:avLst>
          </a:prstGeom>
          <a:solidFill>
            <a:srgbClr val="8B5CF6">
              <a:alpha val="8000"/>
            </a:srgbClr>
          </a:solidFill>
          <a:ln w="12700" cap="flat" cmpd="sng">
            <a:solidFill>
              <a:srgbClr val="8B5C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1500" y="3048000"/>
            <a:ext cx="304800" cy="3048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8572500" y="2984500"/>
            <a:ext cx="2921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便捷部署安装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支持挂墙与抱杆两种安装模式，结构稳固，施工便捷。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19" name="Connector 19"/>
          <p:cNvCxnSpPr/>
          <p:nvPr/>
        </p:nvCxnSpPr>
        <p:spPr>
          <a:xfrm rot="-6031">
            <a:off x="4318006" y="4184650"/>
            <a:ext cx="723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4318000" y="4445000"/>
            <a:ext cx="171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318000" y="4508500"/>
            <a:ext cx="355600" cy="3556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4318000" y="4953000"/>
            <a:ext cx="1714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高防护等级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全铸铝机箱结构，防尘防水抗冲击，轻松应对高温、严寒等恶劣户外环境。</a:t>
            </a:r>
            <a:endParaRPr lang="en-US" sz="1200" b="0" i="0" u="none" strike="noStrike">
              <a:solidFill>
                <a:srgbClr val="6B728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3"/>
          <p:cNvSpPr/>
          <p:nvPr/>
        </p:nvSpPr>
        <p:spPr>
          <a:xfrm>
            <a:off x="6096000" y="4445000"/>
            <a:ext cx="171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96000" y="4508500"/>
            <a:ext cx="355600" cy="3556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6096000" y="4953000"/>
            <a:ext cx="1714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广域深度覆盖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功率强劲，信号穿透力优异，有效解决大型场馆、高层建筑的信号盲区。</a:t>
            </a:r>
            <a:endParaRPr lang="en-US" sz="1200" b="0" i="0" u="none" strike="noStrike">
              <a:solidFill>
                <a:srgbClr val="6B728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6" name="AutoShape 26"/>
          <p:cNvSpPr/>
          <p:nvPr/>
        </p:nvSpPr>
        <p:spPr>
          <a:xfrm>
            <a:off x="7810500" y="4445000"/>
            <a:ext cx="171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810500" y="4508500"/>
            <a:ext cx="355600" cy="355600"/>
          </a:xfrm>
          <a:prstGeom prst="rect">
            <a:avLst/>
          </a:prstGeom>
        </p:spPr>
      </p:pic>
      <p:sp>
        <p:nvSpPr>
          <p:cNvPr id="28" name="AutoShape 28"/>
          <p:cNvSpPr/>
          <p:nvPr/>
        </p:nvSpPr>
        <p:spPr>
          <a:xfrm>
            <a:off x="7810500" y="4953000"/>
            <a:ext cx="1714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支持级联扩展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支持多台设备级联组网，可根据实际覆盖面积灵活扩容，组网成本更低。</a:t>
            </a:r>
            <a:endParaRPr lang="en-US" sz="1200" b="0" i="0" u="none" strike="noStrike">
              <a:solidFill>
                <a:srgbClr val="6B728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9525000" y="4445000"/>
            <a:ext cx="17145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525000" y="4508500"/>
            <a:ext cx="355600" cy="355600"/>
          </a:xfrm>
          <a:prstGeom prst="rect">
            <a:avLst/>
          </a:prstGeom>
        </p:spPr>
      </p:pic>
      <p:sp>
        <p:nvSpPr>
          <p:cNvPr id="31" name="AutoShape 31"/>
          <p:cNvSpPr/>
          <p:nvPr/>
        </p:nvSpPr>
        <p:spPr>
          <a:xfrm>
            <a:off x="9525000" y="4953000"/>
            <a:ext cx="17145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5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多场景适配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广泛应用于体育场馆、商业综合体、工业园区、校园及交通枢纽等场景。</a:t>
            </a:r>
            <a:endParaRPr lang="en-US" sz="1200" b="0" i="0" u="none" strike="noStrike">
              <a:solidFill>
                <a:srgbClr val="6B7280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AFB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00B4A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3175000" cy="3175000"/>
          </a:xfrm>
          <a:prstGeom prst="ellipse">
            <a:avLst/>
          </a:prstGeom>
          <a:solidFill>
            <a:srgbClr val="FF8A3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六大核心技术优势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6510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00B4AB">
              <a:alpha val="6000"/>
            </a:srgbClr>
          </a:solidFill>
          <a:ln w="12700" cap="flat" cmpd="sng">
            <a:solidFill>
              <a:srgbClr val="00B4A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905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19200" y="1905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B4A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成本可控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4130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采用光纤与网线混合传输架构，从源头降低铺设耗材成本。灵活的组网方式有效压缩项目初期建设投入，同时减少后期扩容的额外开支。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18000" y="16510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FF8A3D">
              <a:alpha val="6000"/>
            </a:srgbClr>
          </a:solidFill>
          <a:ln w="12700" cap="flat" cmpd="sng">
            <a:solidFill>
              <a:srgbClr val="FF8A3D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0" y="19050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29200" y="1905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8A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部署快速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72000" y="24130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即插即用的标准化模块设计，支持按区域、按楼层分阶段逐步覆盖。无需大规模停工改造，大幅缩短现场施工周期，实现快速上线。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16510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00B4AB">
              <a:alpha val="6000"/>
            </a:srgbClr>
          </a:solidFill>
          <a:ln w="12700" cap="flat" cmpd="sng">
            <a:solidFill>
              <a:srgbClr val="00B4A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1905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39200" y="1905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B4A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场景多样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82000" y="24130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突破传统网络覆盖限制，完美适配办公室、产业园区、封闭电梯井道及地下车库等信号复杂场景，确保全域信号无死角覆盖。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41275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FF8A3D">
              <a:alpha val="6000"/>
            </a:srgbClr>
          </a:solidFill>
          <a:ln w="12700" cap="flat" cmpd="sng">
            <a:solidFill>
              <a:srgbClr val="FF8A3D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2000" y="4381500"/>
            <a:ext cx="355600" cy="3556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219200" y="4381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8A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性能可视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4889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基于有源系统架构，实时采集并可视化呈现网络电气性能与设备状态。支持故障预警与趋势分析，让网络健康度一目了然。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318000" y="41275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00B4AB">
              <a:alpha val="6000"/>
            </a:srgbClr>
          </a:solidFill>
          <a:ln w="12700" cap="flat" cmpd="sng">
            <a:solidFill>
              <a:srgbClr val="00B4A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72000" y="43815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5029200" y="4381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B4A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演进友好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72000" y="4889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依托光纤高带宽传输介质，无需更换基础布线，即可平滑支持Sub-6GHz及未来5G/6G技术升级，最大化保护前期建设投资。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128000" y="4127500"/>
            <a:ext cx="3556000" cy="2095500"/>
          </a:xfrm>
          <a:prstGeom prst="roundRect">
            <a:avLst>
              <a:gd name="adj" fmla="val 0"/>
            </a:avLst>
          </a:prstGeom>
          <a:solidFill>
            <a:srgbClr val="FF8A3D">
              <a:alpha val="6000"/>
            </a:srgbClr>
          </a:solidFill>
          <a:ln w="12700" cap="flat" cmpd="sng">
            <a:solidFill>
              <a:srgbClr val="FF8A3D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82000" y="4381500"/>
            <a:ext cx="355600" cy="3556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8839200" y="4381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F8A3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运维简便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382000" y="4889500"/>
            <a:ext cx="3048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云端集中监控管理平台，支持远程配置与智能故障诊断。系统可自动定位故障节点，大幅减少人工现场排查成本，提升运维效率。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3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60000" y="-1270000"/>
            <a:ext cx="3810000" cy="3810000"/>
          </a:xfrm>
          <a:prstGeom prst="ellipse">
            <a:avLst/>
          </a:prstGeom>
          <a:solidFill>
            <a:srgbClr val="3B82F6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F59E0B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典型应用场景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52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1200" y="1778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19200" y="177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大型写字楼/办公楼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11200" y="228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高密度办公人群聚集，网络接入需求旺盛。需保障高并发下的业务稳定性，完美支持视频会议、云端协作等高效办公场景，打造智能化商务空间。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318000" y="152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21200" y="17780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029200" y="177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商业综合体/商场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521200" y="228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人流密集且流动性强，多运营商信号协同需求高。兼顾购物支付、室内导航、客流分析等高频应用，为消费者提供流畅的移动互联购物体验。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128000" y="152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31200" y="17780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8839200" y="177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酒店宾馆场景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8331200" y="228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面向高端商旅客户，对服务质量要求严苛。需实现客房、大堂、会议区的无缝高速覆盖，保障高清影音娱乐与商务办公的稳定连接。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406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1200" y="43180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219200" y="431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地铁/交通枢纽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11200" y="482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针对狭长封闭空间与高速移动环境设计。克服隧道墙体损耗，解决信号弱覆盖问题，实现站台、轨道及换乘区域的均匀、无死角连续覆盖。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4318000" y="406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521200" y="43180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5029200" y="431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住宅小区/城中村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521200" y="482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建筑密度高、墙体阻隔严重，且业主对电磁环境敏感。采用精细化覆盖方案，平衡深度覆盖效果与低辐射要求，解决“最后一百米”的网络难题。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8128000" y="4064000"/>
            <a:ext cx="3556000" cy="2032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31200" y="4318000"/>
            <a:ext cx="406400" cy="406400"/>
          </a:xfrm>
          <a:prstGeom prst="rect">
            <a:avLst/>
          </a:prstGeom>
        </p:spPr>
      </p:pic>
      <p:sp>
        <p:nvSpPr>
          <p:cNvPr id="27" name="AutoShape 27"/>
          <p:cNvSpPr/>
          <p:nvPr/>
        </p:nvSpPr>
        <p:spPr>
          <a:xfrm>
            <a:off x="8839200" y="43180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医院/学校/场馆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8331200" y="4826000"/>
            <a:ext cx="31496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64748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承载大型赛事或突发高流量场景，及医疗、教学等关键业务。需具备高可靠性与应急保障能力，确保数据传输的安全与稳定，满足特殊场景需求。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2563E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381000" y="381000"/>
            <a:ext cx="1143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成功案例：大型商业综合体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397000"/>
            <a:ext cx="5334000" cy="2349500"/>
          </a:xfrm>
          <a:prstGeom prst="roundRect">
            <a:avLst>
              <a:gd name="adj" fmla="val 0"/>
            </a:avLst>
          </a:prstGeom>
          <a:solidFill>
            <a:srgbClr val="DBEAFE">
              <a:alpha val="30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651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270000" y="1651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项目背景与多元业态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762000" y="22225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项目总建筑面积达30万㎡，是集高端购物中心、5A甲级写字楼、国际品牌酒店及智能地下停车场于一体的城市地标综合体。项目采用多运营商共建共享模式，需满足高密度人群下2G/3G/4G/5G全制式通信需求，解决传统室分容量不足的痛点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4000500"/>
            <a:ext cx="5334000" cy="2349500"/>
          </a:xfrm>
          <a:prstGeom prst="roundRect">
            <a:avLst>
              <a:gd name="adj" fmla="val 0"/>
            </a:avLst>
          </a:prstGeom>
          <a:solidFill>
            <a:srgbClr val="DBEAFE">
              <a:alpha val="30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00" y="4254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270000" y="42545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E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MDAS 光纤分布系统解决方案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826000"/>
            <a:ext cx="4826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部署新一代MDAS分布式微基站架构，核心层配置4台MAU主单元实现集中管控，汇聚层通过32台MEU扩展单元完成信号分路，接入层精准部署500+台MRU远端单元。采用星型+链型混合组网拓扑，突破传统室分容量瓶颈，实现高带宽、低时延的通信网络全覆盖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223000" y="1397000"/>
            <a:ext cx="2857500" cy="2349500"/>
          </a:xfrm>
          <a:prstGeom prst="roundRect">
            <a:avLst>
              <a:gd name="adj" fmla="val 0"/>
            </a:avLst>
          </a:prstGeom>
          <a:solidFill>
            <a:srgbClr val="2563EB">
              <a:alpha val="6000"/>
            </a:srgbClr>
          </a:solidFill>
          <a:ln w="12700" cap="flat" cmpd="sng">
            <a:solidFill>
              <a:srgbClr val="2563E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13500" y="1587500"/>
            <a:ext cx="304800" cy="3048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6413500" y="20320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99%+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413500" y="2730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覆盖达标率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413500" y="31115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彻底消除商场中庭、电梯及地下车库等弱覆盖死角，实现全场景信号满格。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9207500" y="1397000"/>
            <a:ext cx="2857500" cy="2349500"/>
          </a:xfrm>
          <a:prstGeom prst="roundRect">
            <a:avLst>
              <a:gd name="adj" fmla="val 0"/>
            </a:avLst>
          </a:prstGeom>
          <a:solidFill>
            <a:srgbClr val="10B981">
              <a:alpha val="6000"/>
            </a:srgbClr>
          </a:solidFill>
          <a:ln w="12700" cap="flat" cmpd="sng">
            <a:solidFill>
              <a:srgbClr val="10B981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98000" y="15875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9398000" y="20320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50%↑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398000" y="2730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数据速率跃升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9398000" y="31115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5G下行速率峰值突破1.2Gbps，高清视频直播、AR导航等业务流畅无卡顿。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223000" y="4000500"/>
            <a:ext cx="2857500" cy="2349500"/>
          </a:xfrm>
          <a:prstGeom prst="roundRect">
            <a:avLst>
              <a:gd name="adj" fmla="val 0"/>
            </a:avLst>
          </a:prstGeom>
          <a:solidFill>
            <a:srgbClr val="F59E0B">
              <a:alpha val="6000"/>
            </a:srgbClr>
          </a:solidFill>
          <a:ln w="12700" cap="flat" cmpd="sng">
            <a:solidFill>
              <a:srgbClr val="F59E0B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3500" y="41910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6413500" y="4635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F59E0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30%↓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13500" y="5270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建设成本优化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413500" y="56515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多运营商共享基础设施，减少机房、管线等重复投资，显著降低综合建网成本。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207500" y="4000500"/>
            <a:ext cx="2857500" cy="2349500"/>
          </a:xfrm>
          <a:prstGeom prst="roundRect">
            <a:avLst>
              <a:gd name="adj" fmla="val 0"/>
            </a:avLst>
          </a:prstGeom>
          <a:solidFill>
            <a:srgbClr val="7C3AED">
              <a:alpha val="6000"/>
            </a:srgbClr>
          </a:solidFill>
          <a:ln w="12700" cap="flat" cmpd="sng">
            <a:solidFill>
              <a:srgbClr val="7C3AED">
                <a:alpha val="1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398000" y="4191000"/>
            <a:ext cx="304800" cy="304800"/>
          </a:xfrm>
          <a:prstGeom prst="rect">
            <a:avLst/>
          </a:prstGeom>
        </p:spPr>
      </p:pic>
      <p:sp>
        <p:nvSpPr>
          <p:cNvPr id="30" name="AutoShape 30"/>
          <p:cNvSpPr/>
          <p:nvPr/>
        </p:nvSpPr>
        <p:spPr>
          <a:xfrm>
            <a:off x="9398000" y="4635500"/>
            <a:ext cx="228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7C3AED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效率倍增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9398000" y="5270500"/>
            <a:ext cx="254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运维效率升级</a:t>
            </a:r>
            <a:endParaRPr lang="en-US" sz="1100"/>
          </a:p>
        </p:txBody>
      </p:sp>
      <p:sp>
        <p:nvSpPr>
          <p:cNvPr id="32" name="AutoShape 32"/>
          <p:cNvSpPr/>
          <p:nvPr/>
        </p:nvSpPr>
        <p:spPr>
          <a:xfrm>
            <a:off x="9398000" y="5651500"/>
            <a:ext cx="254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智能化网管平台实现全网可视化监控，故障自动告警与快速定位，响应提速60%。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8FAFC">
                <a:alpha val="100000"/>
              </a:srgbClr>
            </a:gs>
            <a:gs pos="100000">
              <a:srgbClr val="EFF6FF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3B82F6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10B98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0F172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全方位服务与支持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08000" y="1524000"/>
            <a:ext cx="5461000" cy="2286000"/>
          </a:xfrm>
          <a:prstGeom prst="roundRect">
            <a:avLst>
              <a:gd name="adj" fmla="val 0"/>
            </a:avLst>
          </a:prstGeom>
          <a:solidFill>
            <a:srgbClr val="3B82F6">
              <a:alpha val="6000"/>
            </a:srgbClr>
          </a:solidFill>
          <a:ln w="12700" cap="flat" cmpd="sng">
            <a:solidFill>
              <a:srgbClr val="3B82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000" y="17780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333500" y="1778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售前咨询与规划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8814">
            <a:off x="762008" y="23431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563E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762000" y="2476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深入现场勘测，量身定制适配业务场景的解决方案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提供沉浸式产品演示与技术交流，消除选型疑虑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专业的投资回报(ROI)分析，科学评估项目价值与效益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6223000" y="1524000"/>
            <a:ext cx="5461000" cy="2286000"/>
          </a:xfrm>
          <a:prstGeom prst="roundRect">
            <a:avLst>
              <a:gd name="adj" fmla="val 0"/>
            </a:avLst>
          </a:prstGeom>
          <a:solidFill>
            <a:srgbClr val="10B981">
              <a:alpha val="6000"/>
            </a:srgbClr>
          </a:solidFill>
          <a:ln w="12700" cap="flat" cmpd="sng">
            <a:solidFill>
              <a:srgbClr val="10B981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77000" y="1778000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7048500" y="1778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0B98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专业工程实施交付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8814">
            <a:off x="6477008" y="23431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10B98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6477000" y="2476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组建资深持证施工团队，严格执行标准化作业流程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全流程项目管理与多节点质量控制，确保进度可控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遵循国家及行业规范，执行严苛的验收标准，保障交付质量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08000" y="4064000"/>
            <a:ext cx="5461000" cy="2286000"/>
          </a:xfrm>
          <a:prstGeom prst="roundRect">
            <a:avLst>
              <a:gd name="adj" fmla="val 0"/>
            </a:avLst>
          </a:prstGeom>
          <a:solidFill>
            <a:srgbClr val="F59E0B">
              <a:alpha val="6000"/>
            </a:srgbClr>
          </a:solidFill>
          <a:ln w="12700" cap="flat" cmpd="sng">
            <a:solidFill>
              <a:srgbClr val="F59E0B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62000" y="4318000"/>
            <a:ext cx="406400" cy="4064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333500" y="4318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59E0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7×24小时智能运维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8814">
            <a:off x="762008" y="48831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F59E0B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762000" y="5016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全天候技术响应支持，快速排查并解决各类突发故障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定期进行设备巡检与系统性能优化，防患于未然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部署智能化远程监控系统，实现异常实时告警与主动运维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6223000" y="4064000"/>
            <a:ext cx="5461000" cy="2286000"/>
          </a:xfrm>
          <a:prstGeom prst="roundRect">
            <a:avLst>
              <a:gd name="adj" fmla="val 0"/>
            </a:avLst>
          </a:prstGeom>
          <a:solidFill>
            <a:srgbClr val="8B5CF6">
              <a:alpha val="6000"/>
            </a:srgbClr>
          </a:solidFill>
          <a:ln w="12700" cap="flat" cmpd="sng">
            <a:solidFill>
              <a:srgbClr val="8B5CF6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77000" y="43180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048500" y="4318000"/>
            <a:ext cx="431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B5CF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赋能式技术培训体系</a:t>
            </a:r>
            <a:endParaRPr lang="en-US" sz="1100"/>
          </a:p>
        </p:txBody>
      </p:sp>
      <p:cxnSp>
        <p:nvCxnSpPr>
          <p:cNvPr id="23" name="Connector 23"/>
          <p:cNvCxnSpPr/>
          <p:nvPr/>
        </p:nvCxnSpPr>
        <p:spPr>
          <a:xfrm rot="-8814">
            <a:off x="6477008" y="4883150"/>
            <a:ext cx="4953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B5CF6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6477000" y="5016500"/>
            <a:ext cx="4953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系统化产品技术原理培训，帮助团队夯实理论基础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实操型运维操作培训，提升一线人员的动手能力与故障处理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 进阶网络优化与业务调优培训，助力提升整体业务效能</a:t>
            </a:r>
            <a:endParaRPr lang="en-US" sz="1400" b="0" i="0" u="none" strike="noStrike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82A2D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524000"/>
            <a:ext cx="3810000" cy="3810000"/>
          </a:xfrm>
          <a:prstGeom prst="ellipse">
            <a:avLst/>
          </a:prstGeom>
          <a:solidFill>
            <a:srgbClr val="FF7043">
              <a:alpha val="12000"/>
            </a:srgbClr>
          </a:solidFill>
          <a:ln cap="flat" cmpd="sng">
            <a:solidFill>
              <a:srgbClr val="E65325">
                <a:alpha val="12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3"/>
          <p:cNvSpPr/>
          <p:nvPr/>
        </p:nvSpPr>
        <p:spPr>
          <a:xfrm>
            <a:off x="-1524000" y="4191000"/>
            <a:ext cx="4445000" cy="4445000"/>
          </a:xfrm>
          <a:prstGeom prst="ellipse">
            <a:avLst/>
          </a:prstGeom>
          <a:solidFill>
            <a:srgbClr val="00E5FF">
              <a:alpha val="12000"/>
            </a:srgbClr>
          </a:solidFill>
          <a:ln cap="flat" cmpd="sng">
            <a:solidFill>
              <a:srgbClr val="00CEE6">
                <a:alpha val="12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0" y="1651000"/>
            <a:ext cx="121920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/>
          <p:nvPr/>
        </p:nvSpPr>
        <p:spPr>
          <a:xfrm>
            <a:off x="0" y="5207000"/>
            <a:ext cx="12192000" cy="12700"/>
          </a:xfrm>
          <a:prstGeom prst="roundRect">
            <a:avLst>
              <a:gd name="adj" fmla="val 0"/>
            </a:avLst>
          </a:prstGeom>
          <a:solidFill>
            <a:srgbClr val="FFFFFF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635000" y="2032000"/>
            <a:ext cx="1092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感谢您的关注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191000" y="3302000"/>
            <a:ext cx="3810000" cy="508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0E5FF">
                  <a:alpha val="100000"/>
                </a:srgbClr>
              </a:gs>
              <a:gs pos="100000">
                <a:srgbClr val="FF7043">
                  <a:alpha val="10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635000" y="3683000"/>
            <a:ext cx="1092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0000"/>
              </a:lnSpc>
              <a:defRPr/>
            </a:pPr>
            <a:r>
              <a:rPr lang="en-US" sz="1800" b="0" i="0" u="none" strike="noStrike">
                <a:solidFill>
                  <a:srgbClr val="FFFFFF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期待与您携手，共建优质通信网络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35000" y="4572000"/>
            <a:ext cx="1092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上海弘謇通信科技有限公司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762000" y="5270500"/>
            <a:ext cx="330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FF7043">
                <a:alpha val="4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5461000"/>
            <a:ext cx="304800" cy="3048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1460500" y="5461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联系电话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016000" y="58420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92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021-33508186 / 18616326633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445000" y="5270500"/>
            <a:ext cx="330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9000" y="54610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143500" y="5461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电子邮箱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699000" y="58420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baoxunjie@easytolink.net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8128000" y="5270500"/>
            <a:ext cx="330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6000"/>
            </a:srgbClr>
          </a:solidFill>
          <a:ln w="12700" cap="flat" cmpd="sng">
            <a:solidFill>
              <a:srgbClr val="00E5FF">
                <a:alpha val="40000"/>
              </a:srgbClr>
            </a:solidFill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algn="ctr">
              <a:defRPr/>
            </a:p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5461000"/>
            <a:ext cx="304800" cy="3048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826500" y="5461000"/>
            <a:ext cx="2540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FFFFF">
                    <a:alpha val="6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官方网站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382000" y="58420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www.easytolink.net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zEwNTM5NzYwMDRjMzkwZTVkZjY2ODkwMGIxNGU0OT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5054</Words>
  <Application>WPS 演示</Application>
  <PresentationFormat/>
  <Paragraphs>457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4" baseType="lpstr">
      <vt:lpstr>Arial</vt:lpstr>
      <vt:lpstr>宋体</vt:lpstr>
      <vt:lpstr>Wingdings</vt:lpstr>
      <vt:lpstr>Arial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包勋杰</cp:lastModifiedBy>
  <cp:revision>1</cp:revision>
  <dcterms:created xsi:type="dcterms:W3CDTF">2026-07-04T07:15:44Z</dcterms:created>
  <dcterms:modified xsi:type="dcterms:W3CDTF">2026-07-04T07:15:44Z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{"Label":"1","ContentProducer":"001191110102MACQD9K64010000","ProduceID":"7658566118281907390","ReservedCode1":"","ContentPropagator":"","PropagateID":"","ReservedCode2":""}</vt:lpwstr>
  </property>
  <property fmtid="{D5CDD505-2E9C-101B-9397-08002B2CF9AE}" pid="3" name="ICV">
    <vt:lpwstr>EB0FB34242FF4289A9BB7044BE5D4AA0_12</vt:lpwstr>
  </property>
  <property fmtid="{D5CDD505-2E9C-101B-9397-08002B2CF9AE}" pid="4" name="KSOProductBuildVer">
    <vt:lpwstr>2052-12.1.0.18276</vt:lpwstr>
  </property>
</Properties>
</file>