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00.svg" ContentType="image/svg+xml"/>
  <Override PartName="/ppt/media/image102.svg" ContentType="image/svg+xml"/>
  <Override PartName="/ppt/media/image104.svg" ContentType="image/svg+xml"/>
  <Override PartName="/ppt/media/image106.svg" ContentType="image/svg+xml"/>
  <Override PartName="/ppt/media/image108.svg" ContentType="image/svg+xml"/>
  <Override PartName="/ppt/media/image110.svg" ContentType="image/svg+xml"/>
  <Override PartName="/ppt/media/image112.svg" ContentType="image/svg+xml"/>
  <Override PartName="/ppt/media/image114.svg" ContentType="image/svg+xml"/>
  <Override PartName="/ppt/media/image116.svg" ContentType="image/svg+xml"/>
  <Override PartName="/ppt/media/image118.svg" ContentType="image/svg+xml"/>
  <Override PartName="/ppt/media/image12.svg" ContentType="image/svg+xml"/>
  <Override PartName="/ppt/media/image120.svg" ContentType="image/svg+xml"/>
  <Override PartName="/ppt/media/image122.svg" ContentType="image/svg+xml"/>
  <Override PartName="/ppt/media/image124.svg" ContentType="image/svg+xml"/>
  <Override PartName="/ppt/media/image126.svg" ContentType="image/svg+xml"/>
  <Override PartName="/ppt/media/image128.svg" ContentType="image/svg+xml"/>
  <Override PartName="/ppt/media/image130.svg" ContentType="image/svg+xml"/>
  <Override PartName="/ppt/media/image132.svg" ContentType="image/svg+xml"/>
  <Override PartName="/ppt/media/image134.svg" ContentType="image/svg+xml"/>
  <Override PartName="/ppt/media/image136.svg" ContentType="image/svg+xml"/>
  <Override PartName="/ppt/media/image138.svg" ContentType="image/svg+xml"/>
  <Override PartName="/ppt/media/image14.svg" ContentType="image/svg+xml"/>
  <Override PartName="/ppt/media/image140.svg" ContentType="image/svg+xml"/>
  <Override PartName="/ppt/media/image142.svg" ContentType="image/svg+xml"/>
  <Override PartName="/ppt/media/image144.svg" ContentType="image/svg+xml"/>
  <Override PartName="/ppt/media/image146.svg" ContentType="image/svg+xml"/>
  <Override PartName="/ppt/media/image148.svg" ContentType="image/svg+xml"/>
  <Override PartName="/ppt/media/image150.svg" ContentType="image/svg+xml"/>
  <Override PartName="/ppt/media/image152.svg" ContentType="image/svg+xml"/>
  <Override PartName="/ppt/media/image154.svg" ContentType="image/svg+xml"/>
  <Override PartName="/ppt/media/image156.svg" ContentType="image/svg+xml"/>
  <Override PartName="/ppt/media/image158.svg" ContentType="image/svg+xml"/>
  <Override PartName="/ppt/media/image16.svg" ContentType="image/svg+xml"/>
  <Override PartName="/ppt/media/image160.svg" ContentType="image/svg+xml"/>
  <Override PartName="/ppt/media/image162.svg" ContentType="image/svg+xml"/>
  <Override PartName="/ppt/media/image164.svg" ContentType="image/svg+xml"/>
  <Override PartName="/ppt/media/image166.svg" ContentType="image/svg+xml"/>
  <Override PartName="/ppt/media/image168.svg" ContentType="image/svg+xml"/>
  <Override PartName="/ppt/media/image170.svg" ContentType="image/svg+xml"/>
  <Override PartName="/ppt/media/image172.svg" ContentType="image/svg+xml"/>
  <Override PartName="/ppt/media/image174.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svg" ContentType="image/svg+xml"/>
  <Override PartName="/ppt/media/image60.svg" ContentType="image/svg+xml"/>
  <Override PartName="/ppt/media/image62.svg" ContentType="image/svg+xml"/>
  <Override PartName="/ppt/media/image64.svg" ContentType="image/svg+xml"/>
  <Override PartName="/ppt/media/image66.svg" ContentType="image/svg+xml"/>
  <Override PartName="/ppt/media/image68.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8.svg" ContentType="image/svg+xml"/>
  <Override PartName="/ppt/media/image80.svg" ContentType="image/svg+xml"/>
  <Override PartName="/ppt/media/image82.svg" ContentType="image/svg+xml"/>
  <Override PartName="/ppt/media/image84.svg" ContentType="image/svg+xml"/>
  <Override PartName="/ppt/media/image86.svg" ContentType="image/svg+xml"/>
  <Override PartName="/ppt/media/image88.svg" ContentType="image/svg+xml"/>
  <Override PartName="/ppt/media/image90.svg" ContentType="image/svg+xml"/>
  <Override PartName="/ppt/media/image92.svg" ContentType="image/svg+xml"/>
  <Override PartName="/ppt/media/image94.svg" ContentType="image/svg+xml"/>
  <Override PartName="/ppt/media/image96.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custDataLst>
    <p:tags r:id="rId23"/>
  </p:custDataLst>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gs" Target="tags/tag17.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各位领导、各位专家，大家好。</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今天非常荣幸能向大家介绍我们上海弘謇通信科技有限公司的核心产品——350/850MHz数字集群延伸覆盖系统。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这是一套专为解决专业通信网络深度覆盖难题而设计的解决方案，旨在为各类行业用户提供稳定、高效、无缝的通信保障。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这一页是我们的目录概览，主要分为五个部分进行详细阐述。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首先，我们会从行业背景与挑战切入，分析当前市场的宏观趋势和痛点；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第二部分介绍我们的整体解决方案，包括如何打通业务全链路；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第三部分将重点介绍核心产品的功能与架构；</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第四部分深入探讨我们的技术优势与技术底座；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最后，通过实际的应用场景与成功案例，来验证方案的落地价值。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各位好，这一页我们来探讨一下数字集群通信的行业背景与面临的挑战。</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左边，数字集群通信目前已经在公安、应急、轨道交通等关键领域得到了广泛应用，它的覆盖质量直接决定了应急响应的速度和效率。目前主流的频段是350MHz和850MHz，这两个频段因为传播特性好，成为了行业的首选。</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然而，我们也面临着严峻的挑战，主要体现在右边的四个方面：一是城市高楼林立导致的信号衰减；二是地下空间等盲区难以覆盖；三是传统的基站建设成本高、部署难；最后，在应急突发情况下，我们需要的是能够快速部署的通信能力，这也是目前的一个痛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各位好，这一页我们来深入剖析传统覆盖方案面临的五大核心痛点。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覆盖有限，传统方案往往存在覆盖盲区，信号弱且不稳定；其次是部署困难，对环境要求高，施工繁琐；第三是场景单一，难以适应现在多样化的复杂场景；第四是成本高昂，无论是设备采购还是后期维护，都带来了巨大的成本压力；最后是响应缓慢，一旦出现故障，排查和解决都需要较长时间，直接影响了用户体验。</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这些痛点正是我们需要进行方案升级的动力所在。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各位领导、专家：</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这一页我们来概览一下数字集群延伸覆盖系统的核心价值。</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首先，这是一款针对集群通信网络优化的关键设备，它的核心作用就是解决信号盲区和弱覆盖问题，无论是在大型场馆、地下停车场，还是在偏远的室外区域，都能有效增强信号，提升通信质量。</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它主要有四大核心优势：</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第一是快速部署，它不需要复杂的机房配套，即装即用，非常适合应急通信场景；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第二是组网灵活，支持光纤、专网、无线等多种方式，适应各种复杂的地理环境；</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第三是成本优势，相比新建基站，它能大幅降低建设成本和运维压力；</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最后是高可靠性，采用工业级设计，能适应恶劣的环境，保证通信的稳定畅通。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各位好，这一页我们来深入了解系统的工作原理。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整个系统架构分为五个关键环节：首先是信号源基站，它是整个系统的源头；接着信号被近端设备通过耦合技术采集并处理；然后通过光纤或无线链路进行传输；到达远端设备后，信号被放大并重发；最终被我们的终端用户（如手持台或车载台）接收，从而实现稳定通信。</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在工作逻辑上，我们通过精准的耦合技术保证信号纯净，利用高效的传输介质减少损耗，通过智能放大确保覆盖效果，最终消除盲区。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针对不同场景，我们提供了三类核心产品：光纤拉远设备适用于对功率和范围要求高的固定场景；无线耦合设备则主打快速部署，适合临时或应急需求；而车载移频设备则专为移动载体提供随行的通信保障。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这一页我们来详细了解一下我们的三大核心产品分类。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首先是大功率光纤拉远设备，它主要用于解决大范围的信号补盲和大型室内覆盖问题。它的特点是功率大、传输远、覆盖广，利用光纤传输技术，确保信号的稳定和低损耗。</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中间的是无线耦合设备，这是一种非常灵活的设备，特别适用于需要快速部署或者没有光缆铺设条件的场景。它的优势在于安装便捷、即装即用，通过空间耦合技术实现信号的传输。</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最后是车载移频设备，这是为移动场景设计的，适用于移动补盲和应急通信。它的特点是机动性强、随走随用，采用车载式安装，非常适合突发事件的应急通信保障。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这三类产品分别针对了固定覆盖、快速部署和移动应急这三种不同的应用场景，构成了我们完整的产品体系。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各位好，这一页我们重点介绍这款大功率光纤拉远设备。</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它主要解决的是广域覆盖和深度覆盖的问题。左侧展示的是设备的概念示意，它专为突破地理限制而设计。</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在应用场景上，它非常灵活：无论是城市的盲区补盲，还是大型商场、写字楼的室内深度覆盖，甚至是结合天馈系统实现超大园区的信号均匀分布，都能轻松应对。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款设备的核心优势在于：首先是大功率输出，能显著扩大单设备的覆盖范围；其次是采用光纤传输，损耗极低，传输距离远；同时支持灵活组网，适应各种复杂环境；最后，它具备工业级的稳定性，适应各种恶劣环境。</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在技术指标方面，它支持350MHz和850MHz频段，采用单模光纤传输，支持多种供电方式，非常适合运营商网络和专网建设。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各位好，这一页我们来详细了解一下无线耦合设备。</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这是一款专为解决“最后一公里”信号覆盖难题而设计的设备。大家看左侧，它的设计非常紧凑，便于携带和安装。</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首先，它的适用场景非常广泛，特别是对于那些不具备光缆铺设条件的偏远区域，或者需要快速部署的临时活动现场、应急抢险现场，以及小型警务站的信号增强，它都能发挥巨大作用。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它的核心优势在于“快”和“省”。无需复杂的布线施工，真正做到了即装即用，极大地节省了建设成本和时间。无论是壁挂还是吸顶安装，都非常便捷。</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在技术指标方面，它支持350兆和850兆的专网频段，输出功率可根据需求灵活选配，通过高效的空间耦合技术，确保信号的稳定传输。</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总的来说，这是一款打破了传统有线部署限制的高性价比设备。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现在为大家介绍的是我们的车载移频设备。</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这是一款专为应急通信和移动指挥打造的设备。它最大的特点是“移动中继”，能够让每一辆车都成为一个信号基站。</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首先，在适用场景方面，它非常适合需要快速部署补盲的场景，比如大型活动安保、突发事件现场的应急通信保障，以及日常的移动执法支持。它能让每一辆警务车辆都成为一个中继节点，实现多车联动组网。</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产品优势方面，它采用车载式设计，机动性极强，真正做到随走随用，灵活部署。它能有效扩大应急通信的覆盖范围，解决传统基站覆盖不到的盲区问题，从而极大地提升现场指挥的通信能力。</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在技术指标上，它支持350MHz和850MHz频段，采用标准的车载式安装，直接使用车载电源供电，并且针对车载环境做了专门的加固和防护设计，确保在各种恶劣环境下都能稳定运行。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各位好，这一页我们来详细看看这项技术的六大核心优势。</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首先是快速部署，我们的方案做到了即装即用，无需复杂的现场配置，分钟级就能完成上线，这极大地缩短了项目的落地周期。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其次是灵活组网，无论是星型、链型还是混合型结构，都能完美适配商超、园区、工厂等各种复杂场景。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在成本方面，相比传统的基站建设模式，我们能节省超过40%的硬件和施工成本，真正做到成本可控。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性能上，得益于先进的射频电路设计，设备抗干扰能力强，能保证低延迟、高稳定的运行。</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覆盖范围也非常广泛，不管是室内的复杂隔断环境，还是室外的开阔区域，都能实现信号的无死角覆盖。</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最后是维护简便，设备自带智能诊断和远程管理功能，故障率低，极大地减少了后期的运维投入。</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这六大优势共同构成了我们方案的核心竞争力。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这一页我们来详细了解一下该通信技术的典型应用场景。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首先是公安系统，无论是日常的警务站、派出所，还是特殊的看守所环境，都需要高安全性、高稳定性的通信保障，以实现快速响应和联动。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在应急通信方面，面对火灾、地震等突发状况，稳定的通信是指挥调度和救援行动的生命线。</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轨道交通也是重点场景，包括复杂的地铁站台、地下隧道以及高速行驶的车厢，都需要无死角的信号覆盖来保障运营安全。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此外，像商场、写字楼这样的大型建筑，人员密集且结构复杂，我们的技术能实现室内信号的无缝覆盖。</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对于传统的信号盲区，如地下停车场和人防工程，我们也能有效解决覆盖难题。</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最后，在信号薄弱的山区和郊区，通过基站补盲，真正打通通信的“最后一公里”，助力偏远地区的信息化建设。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这一页我们来分享一个典型的成功案例——某公安系统覆盖项目。</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左侧的项目背景，该项目主要针对某市公安350MHz数字集群系统在老旧城区、地下空间及偏远山区存在的信号盲区问题。由于公安工作对通信保障的可靠性要求极高，特别是在重大安保和应急处突场景下，必须实现通信的无死角覆盖。</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为此，我们提供了一套定制化的解决方案，采用了“光纤拉远+无线耦合”的双模架构，结合车载应急设备，实现了固定覆盖与移动保障的有机结合。</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从右侧的数据可以看到项目带来的显著成效：不仅实现了盲区100%的消除，还将部署周期缩短了60%，建设成本降低了40%，最终达到了优+级的通信质量，完全满足了公安实战的需求。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这一页展示了我们为客户提供的全方位服务与支持体系，主要涵盖四个关键阶段：</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首先是售前服务，我们不只是推销产品，而是通过实地勘测和需求分析，为您提供量身定制的解决方案，并通过仿真预测效果，确保方案的科学性。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在工程实施阶段，我们拥有专业的持证施工团队，并执行严格的项目管理和验收标准，确保交付质量。</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为了保障长期稳定运行，我们提供7x24小时的运维保障，包括主动巡检和快速故障响应，防患于未然。</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最后，我们还提供全周期的技术培训，从基础操作到进阶优化，帮助您的团队真正掌握设备，实现自主高效管理。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感谢大家的聆听。我们上海弘謇通信科技有限公司致力于为您提供最优质的通信网络解决方案。如果您有任何需求或疑问，欢迎随时通过屏幕下方的联系方式与我们取得联系，期待与您的合作！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svg"/><Relationship Id="rId7" Type="http://schemas.openxmlformats.org/officeDocument/2006/relationships/image" Target="../media/image7.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svg"/><Relationship Id="rId16" Type="http://schemas.openxmlformats.org/officeDocument/2006/relationships/notesSlide" Target="../notesSlides/notesSlide3.xml"/><Relationship Id="rId15" Type="http://schemas.openxmlformats.org/officeDocument/2006/relationships/slideLayout" Target="../slideLayouts/slideLayout12.xml"/><Relationship Id="rId14" Type="http://schemas.openxmlformats.org/officeDocument/2006/relationships/image" Target="../media/image14.svg"/><Relationship Id="rId13" Type="http://schemas.openxmlformats.org/officeDocument/2006/relationships/image" Target="../media/image13.png"/><Relationship Id="rId12" Type="http://schemas.openxmlformats.org/officeDocument/2006/relationships/image" Target="../media/image12.svg"/><Relationship Id="rId11" Type="http://schemas.openxmlformats.org/officeDocument/2006/relationships/image" Target="../media/image11.png"/><Relationship Id="rId10" Type="http://schemas.openxmlformats.org/officeDocument/2006/relationships/image" Target="../media/image10.sv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22.svg"/><Relationship Id="rId7" Type="http://schemas.openxmlformats.org/officeDocument/2006/relationships/image" Target="../media/image21.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svg"/><Relationship Id="rId12" Type="http://schemas.openxmlformats.org/officeDocument/2006/relationships/notesSlide" Target="../notesSlides/notesSlide4.xml"/><Relationship Id="rId11" Type="http://schemas.openxmlformats.org/officeDocument/2006/relationships/slideLayout" Target="../slideLayouts/slideLayout12.xml"/><Relationship Id="rId10" Type="http://schemas.openxmlformats.org/officeDocument/2006/relationships/image" Target="../media/image24.svg"/><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32.svg"/><Relationship Id="rId7" Type="http://schemas.openxmlformats.org/officeDocument/2006/relationships/image" Target="../media/image31.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26.svg"/><Relationship Id="rId10" Type="http://schemas.openxmlformats.org/officeDocument/2006/relationships/notesSlide" Target="../notesSlides/notesSlide5.xml"/><Relationship Id="rId1" Type="http://schemas.openxmlformats.org/officeDocument/2006/relationships/image" Target="../media/image25.png"/></Relationships>
</file>

<file path=ppt/slides/_rels/slide6.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media/image40.svg"/><Relationship Id="rId7" Type="http://schemas.openxmlformats.org/officeDocument/2006/relationships/image" Target="../media/image39.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 Id="rId3" Type="http://schemas.openxmlformats.org/officeDocument/2006/relationships/image" Target="../media/image35.png"/><Relationship Id="rId26" Type="http://schemas.openxmlformats.org/officeDocument/2006/relationships/notesSlide" Target="../notesSlides/notesSlide6.xml"/><Relationship Id="rId25" Type="http://schemas.openxmlformats.org/officeDocument/2006/relationships/slideLayout" Target="../slideLayouts/slideLayout12.xml"/><Relationship Id="rId24" Type="http://schemas.openxmlformats.org/officeDocument/2006/relationships/image" Target="../media/image56.svg"/><Relationship Id="rId23" Type="http://schemas.openxmlformats.org/officeDocument/2006/relationships/image" Target="../media/image55.png"/><Relationship Id="rId22" Type="http://schemas.openxmlformats.org/officeDocument/2006/relationships/image" Target="../media/image54.svg"/><Relationship Id="rId21" Type="http://schemas.openxmlformats.org/officeDocument/2006/relationships/image" Target="../media/image53.png"/><Relationship Id="rId20" Type="http://schemas.openxmlformats.org/officeDocument/2006/relationships/image" Target="../media/image52.svg"/><Relationship Id="rId2" Type="http://schemas.openxmlformats.org/officeDocument/2006/relationships/image" Target="../media/image34.svg"/><Relationship Id="rId19" Type="http://schemas.openxmlformats.org/officeDocument/2006/relationships/image" Target="../media/image51.png"/><Relationship Id="rId18" Type="http://schemas.openxmlformats.org/officeDocument/2006/relationships/image" Target="../media/image50.svg"/><Relationship Id="rId17" Type="http://schemas.openxmlformats.org/officeDocument/2006/relationships/image" Target="../media/image49.png"/><Relationship Id="rId16" Type="http://schemas.openxmlformats.org/officeDocument/2006/relationships/image" Target="../media/image48.svg"/><Relationship Id="rId15" Type="http://schemas.openxmlformats.org/officeDocument/2006/relationships/image" Target="../media/image47.png"/><Relationship Id="rId14" Type="http://schemas.openxmlformats.org/officeDocument/2006/relationships/image" Target="../media/image46.svg"/><Relationship Id="rId13" Type="http://schemas.openxmlformats.org/officeDocument/2006/relationships/image" Target="../media/image45.png"/><Relationship Id="rId12" Type="http://schemas.openxmlformats.org/officeDocument/2006/relationships/image" Target="../media/image44.svg"/><Relationship Id="rId11" Type="http://schemas.openxmlformats.org/officeDocument/2006/relationships/image" Target="../media/image43.png"/><Relationship Id="rId10" Type="http://schemas.openxmlformats.org/officeDocument/2006/relationships/image" Target="../media/image42.svg"/><Relationship Id="rId1" Type="http://schemas.openxmlformats.org/officeDocument/2006/relationships/image" Target="../media/image33.png"/></Relationships>
</file>

<file path=ppt/slides/_rels/slide7.xml.rels><?xml version="1.0" encoding="UTF-8" standalone="yes"?>
<Relationships xmlns="http://schemas.openxmlformats.org/package/2006/relationships"><Relationship Id="rId9" Type="http://schemas.openxmlformats.org/officeDocument/2006/relationships/image" Target="../media/image65.png"/><Relationship Id="rId8" Type="http://schemas.openxmlformats.org/officeDocument/2006/relationships/image" Target="../media/image64.svg"/><Relationship Id="rId7" Type="http://schemas.openxmlformats.org/officeDocument/2006/relationships/image" Target="../media/image63.png"/><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 Id="rId3" Type="http://schemas.openxmlformats.org/officeDocument/2006/relationships/image" Target="../media/image59.png"/><Relationship Id="rId26" Type="http://schemas.openxmlformats.org/officeDocument/2006/relationships/notesSlide" Target="../notesSlides/notesSlide7.xml"/><Relationship Id="rId25" Type="http://schemas.openxmlformats.org/officeDocument/2006/relationships/slideLayout" Target="../slideLayouts/slideLayout12.xml"/><Relationship Id="rId24" Type="http://schemas.openxmlformats.org/officeDocument/2006/relationships/image" Target="../media/image80.svg"/><Relationship Id="rId23" Type="http://schemas.openxmlformats.org/officeDocument/2006/relationships/image" Target="../media/image79.png"/><Relationship Id="rId22" Type="http://schemas.openxmlformats.org/officeDocument/2006/relationships/image" Target="../media/image78.svg"/><Relationship Id="rId21" Type="http://schemas.openxmlformats.org/officeDocument/2006/relationships/image" Target="../media/image77.png"/><Relationship Id="rId20" Type="http://schemas.openxmlformats.org/officeDocument/2006/relationships/image" Target="../media/image76.svg"/><Relationship Id="rId2" Type="http://schemas.openxmlformats.org/officeDocument/2006/relationships/image" Target="../media/image58.svg"/><Relationship Id="rId19" Type="http://schemas.openxmlformats.org/officeDocument/2006/relationships/image" Target="../media/image75.png"/><Relationship Id="rId18" Type="http://schemas.openxmlformats.org/officeDocument/2006/relationships/image" Target="../media/image74.svg"/><Relationship Id="rId17" Type="http://schemas.openxmlformats.org/officeDocument/2006/relationships/image" Target="../media/image73.png"/><Relationship Id="rId16" Type="http://schemas.openxmlformats.org/officeDocument/2006/relationships/image" Target="../media/image72.svg"/><Relationship Id="rId15" Type="http://schemas.openxmlformats.org/officeDocument/2006/relationships/image" Target="../media/image71.png"/><Relationship Id="rId14" Type="http://schemas.openxmlformats.org/officeDocument/2006/relationships/image" Target="../media/image70.svg"/><Relationship Id="rId13" Type="http://schemas.openxmlformats.org/officeDocument/2006/relationships/image" Target="../media/image69.png"/><Relationship Id="rId12" Type="http://schemas.openxmlformats.org/officeDocument/2006/relationships/image" Target="../media/image68.svg"/><Relationship Id="rId11" Type="http://schemas.openxmlformats.org/officeDocument/2006/relationships/image" Target="../media/image67.png"/><Relationship Id="rId10" Type="http://schemas.openxmlformats.org/officeDocument/2006/relationships/image" Target="../media/image66.svg"/><Relationship Id="rId1" Type="http://schemas.openxmlformats.org/officeDocument/2006/relationships/image" Target="../media/image57.png"/></Relationships>
</file>

<file path=ppt/slides/_rels/slide8.xml.rels><?xml version="1.0" encoding="UTF-8" standalone="yes"?>
<Relationships xmlns="http://schemas.openxmlformats.org/package/2006/relationships"><Relationship Id="rId9" Type="http://schemas.openxmlformats.org/officeDocument/2006/relationships/image" Target="../media/image89.png"/><Relationship Id="rId8" Type="http://schemas.openxmlformats.org/officeDocument/2006/relationships/image" Target="../media/image88.svg"/><Relationship Id="rId7" Type="http://schemas.openxmlformats.org/officeDocument/2006/relationships/image" Target="../media/image87.png"/><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svg"/><Relationship Id="rId3" Type="http://schemas.openxmlformats.org/officeDocument/2006/relationships/image" Target="../media/image83.png"/><Relationship Id="rId2" Type="http://schemas.openxmlformats.org/officeDocument/2006/relationships/image" Target="../media/image82.svg"/><Relationship Id="rId18" Type="http://schemas.openxmlformats.org/officeDocument/2006/relationships/notesSlide" Target="../notesSlides/notesSlide8.xml"/><Relationship Id="rId17" Type="http://schemas.openxmlformats.org/officeDocument/2006/relationships/slideLayout" Target="../slideLayouts/slideLayout12.xml"/><Relationship Id="rId16" Type="http://schemas.openxmlformats.org/officeDocument/2006/relationships/image" Target="../media/image96.svg"/><Relationship Id="rId15" Type="http://schemas.openxmlformats.org/officeDocument/2006/relationships/image" Target="../media/image95.png"/><Relationship Id="rId14" Type="http://schemas.openxmlformats.org/officeDocument/2006/relationships/image" Target="../media/image94.svg"/><Relationship Id="rId13" Type="http://schemas.openxmlformats.org/officeDocument/2006/relationships/image" Target="../media/image93.png"/><Relationship Id="rId12" Type="http://schemas.openxmlformats.org/officeDocument/2006/relationships/image" Target="../media/image92.svg"/><Relationship Id="rId11" Type="http://schemas.openxmlformats.org/officeDocument/2006/relationships/image" Target="../media/image91.png"/><Relationship Id="rId10" Type="http://schemas.openxmlformats.org/officeDocument/2006/relationships/image" Target="../media/image90.svg"/><Relationship Id="rId1" Type="http://schemas.openxmlformats.org/officeDocument/2006/relationships/image" Target="../media/image81.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04.svg"/><Relationship Id="rId7" Type="http://schemas.openxmlformats.org/officeDocument/2006/relationships/image" Target="../media/image103.png"/><Relationship Id="rId6" Type="http://schemas.openxmlformats.org/officeDocument/2006/relationships/image" Target="../media/image102.svg"/><Relationship Id="rId5" Type="http://schemas.openxmlformats.org/officeDocument/2006/relationships/image" Target="../media/image101.png"/><Relationship Id="rId4" Type="http://schemas.openxmlformats.org/officeDocument/2006/relationships/image" Target="../media/image100.svg"/><Relationship Id="rId3" Type="http://schemas.openxmlformats.org/officeDocument/2006/relationships/image" Target="../media/image99.png"/><Relationship Id="rId2" Type="http://schemas.openxmlformats.org/officeDocument/2006/relationships/image" Target="../media/image98.svg"/><Relationship Id="rId10" Type="http://schemas.openxmlformats.org/officeDocument/2006/relationships/notesSlide" Target="../notesSlides/notesSlide9.xml"/><Relationship Id="rId1" Type="http://schemas.openxmlformats.org/officeDocument/2006/relationships/image" Target="../media/image97.png"/></Relationships>
</file>

<file path=ppt/slides/_rels/slide10.xml.rels><?xml version="1.0" encoding="UTF-8" standalone="yes"?>
<Relationships xmlns="http://schemas.openxmlformats.org/package/2006/relationships"><Relationship Id="rId9" Type="http://schemas.openxmlformats.org/officeDocument/2006/relationships/image" Target="../media/image111.png"/><Relationship Id="rId8" Type="http://schemas.openxmlformats.org/officeDocument/2006/relationships/image" Target="../media/image110.svg"/><Relationship Id="rId7" Type="http://schemas.openxmlformats.org/officeDocument/2006/relationships/image" Target="../media/image109.png"/><Relationship Id="rId6" Type="http://schemas.openxmlformats.org/officeDocument/2006/relationships/image" Target="../media/image108.svg"/><Relationship Id="rId5" Type="http://schemas.openxmlformats.org/officeDocument/2006/relationships/image" Target="../media/image107.png"/><Relationship Id="rId4" Type="http://schemas.openxmlformats.org/officeDocument/2006/relationships/image" Target="../media/image106.svg"/><Relationship Id="rId3" Type="http://schemas.openxmlformats.org/officeDocument/2006/relationships/image" Target="../media/image105.png"/><Relationship Id="rId22" Type="http://schemas.openxmlformats.org/officeDocument/2006/relationships/notesSlide" Target="../notesSlides/notesSlide10.xml"/><Relationship Id="rId21" Type="http://schemas.openxmlformats.org/officeDocument/2006/relationships/slideLayout" Target="../slideLayouts/slideLayout12.xml"/><Relationship Id="rId20" Type="http://schemas.openxmlformats.org/officeDocument/2006/relationships/image" Target="../media/image122.svg"/><Relationship Id="rId2" Type="http://schemas.openxmlformats.org/officeDocument/2006/relationships/image" Target="../media/image6.svg"/><Relationship Id="rId19" Type="http://schemas.openxmlformats.org/officeDocument/2006/relationships/image" Target="../media/image121.png"/><Relationship Id="rId18" Type="http://schemas.openxmlformats.org/officeDocument/2006/relationships/image" Target="../media/image120.svg"/><Relationship Id="rId17" Type="http://schemas.openxmlformats.org/officeDocument/2006/relationships/image" Target="../media/image119.png"/><Relationship Id="rId16" Type="http://schemas.openxmlformats.org/officeDocument/2006/relationships/image" Target="../media/image118.svg"/><Relationship Id="rId15" Type="http://schemas.openxmlformats.org/officeDocument/2006/relationships/image" Target="../media/image117.png"/><Relationship Id="rId14" Type="http://schemas.openxmlformats.org/officeDocument/2006/relationships/image" Target="../media/image116.svg"/><Relationship Id="rId13" Type="http://schemas.openxmlformats.org/officeDocument/2006/relationships/image" Target="../media/image115.png"/><Relationship Id="rId12" Type="http://schemas.openxmlformats.org/officeDocument/2006/relationships/image" Target="../media/image114.svg"/><Relationship Id="rId11" Type="http://schemas.openxmlformats.org/officeDocument/2006/relationships/image" Target="../media/image113.png"/><Relationship Id="rId10" Type="http://schemas.openxmlformats.org/officeDocument/2006/relationships/image" Target="../media/image112.sv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9" Type="http://schemas.openxmlformats.org/officeDocument/2006/relationships/image" Target="../media/image131.png"/><Relationship Id="rId8" Type="http://schemas.openxmlformats.org/officeDocument/2006/relationships/image" Target="../media/image130.svg"/><Relationship Id="rId7" Type="http://schemas.openxmlformats.org/officeDocument/2006/relationships/image" Target="../media/image129.png"/><Relationship Id="rId6" Type="http://schemas.openxmlformats.org/officeDocument/2006/relationships/image" Target="../media/image128.svg"/><Relationship Id="rId5" Type="http://schemas.openxmlformats.org/officeDocument/2006/relationships/image" Target="../media/image127.png"/><Relationship Id="rId4" Type="http://schemas.openxmlformats.org/officeDocument/2006/relationships/image" Target="../media/image126.svg"/><Relationship Id="rId3" Type="http://schemas.openxmlformats.org/officeDocument/2006/relationships/image" Target="../media/image125.png"/><Relationship Id="rId2" Type="http://schemas.openxmlformats.org/officeDocument/2006/relationships/image" Target="../media/image124.svg"/><Relationship Id="rId14" Type="http://schemas.openxmlformats.org/officeDocument/2006/relationships/notesSlide" Target="../notesSlides/notesSlide11.xml"/><Relationship Id="rId13" Type="http://schemas.openxmlformats.org/officeDocument/2006/relationships/slideLayout" Target="../slideLayouts/slideLayout12.xml"/><Relationship Id="rId12" Type="http://schemas.openxmlformats.org/officeDocument/2006/relationships/image" Target="../media/image134.svg"/><Relationship Id="rId11" Type="http://schemas.openxmlformats.org/officeDocument/2006/relationships/image" Target="../media/image133.png"/><Relationship Id="rId10" Type="http://schemas.openxmlformats.org/officeDocument/2006/relationships/image" Target="../media/image132.svg"/><Relationship Id="rId1" Type="http://schemas.openxmlformats.org/officeDocument/2006/relationships/image" Target="../media/image123.png"/></Relationships>
</file>

<file path=ppt/slides/_rels/slide12.xml.rels><?xml version="1.0" encoding="UTF-8" standalone="yes"?>
<Relationships xmlns="http://schemas.openxmlformats.org/package/2006/relationships"><Relationship Id="rId9" Type="http://schemas.openxmlformats.org/officeDocument/2006/relationships/image" Target="../media/image143.png"/><Relationship Id="rId8" Type="http://schemas.openxmlformats.org/officeDocument/2006/relationships/image" Target="../media/image142.svg"/><Relationship Id="rId7" Type="http://schemas.openxmlformats.org/officeDocument/2006/relationships/image" Target="../media/image141.png"/><Relationship Id="rId6" Type="http://schemas.openxmlformats.org/officeDocument/2006/relationships/image" Target="../media/image140.svg"/><Relationship Id="rId5" Type="http://schemas.openxmlformats.org/officeDocument/2006/relationships/image" Target="../media/image139.png"/><Relationship Id="rId4" Type="http://schemas.openxmlformats.org/officeDocument/2006/relationships/image" Target="../media/image138.svg"/><Relationship Id="rId3" Type="http://schemas.openxmlformats.org/officeDocument/2006/relationships/image" Target="../media/image137.png"/><Relationship Id="rId2" Type="http://schemas.openxmlformats.org/officeDocument/2006/relationships/image" Target="../media/image136.svg"/><Relationship Id="rId14" Type="http://schemas.openxmlformats.org/officeDocument/2006/relationships/notesSlide" Target="../notesSlides/notesSlide12.xml"/><Relationship Id="rId13" Type="http://schemas.openxmlformats.org/officeDocument/2006/relationships/slideLayout" Target="../slideLayouts/slideLayout12.xml"/><Relationship Id="rId12" Type="http://schemas.openxmlformats.org/officeDocument/2006/relationships/image" Target="../media/image146.svg"/><Relationship Id="rId11" Type="http://schemas.openxmlformats.org/officeDocument/2006/relationships/image" Target="../media/image145.png"/><Relationship Id="rId10" Type="http://schemas.openxmlformats.org/officeDocument/2006/relationships/image" Target="../media/image144.svg"/><Relationship Id="rId1" Type="http://schemas.openxmlformats.org/officeDocument/2006/relationships/image" Target="../media/image135.png"/></Relationships>
</file>

<file path=ppt/slides/_rels/slide13.xml.rels><?xml version="1.0" encoding="UTF-8" standalone="yes"?>
<Relationships xmlns="http://schemas.openxmlformats.org/package/2006/relationships"><Relationship Id="rId9" Type="http://schemas.openxmlformats.org/officeDocument/2006/relationships/image" Target="../media/image155.png"/><Relationship Id="rId8" Type="http://schemas.openxmlformats.org/officeDocument/2006/relationships/image" Target="../media/image154.svg"/><Relationship Id="rId7" Type="http://schemas.openxmlformats.org/officeDocument/2006/relationships/image" Target="../media/image153.png"/><Relationship Id="rId6" Type="http://schemas.openxmlformats.org/officeDocument/2006/relationships/image" Target="../media/image152.svg"/><Relationship Id="rId5" Type="http://schemas.openxmlformats.org/officeDocument/2006/relationships/image" Target="../media/image151.png"/><Relationship Id="rId4" Type="http://schemas.openxmlformats.org/officeDocument/2006/relationships/image" Target="../media/image150.svg"/><Relationship Id="rId3" Type="http://schemas.openxmlformats.org/officeDocument/2006/relationships/image" Target="../media/image149.png"/><Relationship Id="rId2" Type="http://schemas.openxmlformats.org/officeDocument/2006/relationships/image" Target="../media/image148.svg"/><Relationship Id="rId14" Type="http://schemas.openxmlformats.org/officeDocument/2006/relationships/notesSlide" Target="../notesSlides/notesSlide13.xml"/><Relationship Id="rId13" Type="http://schemas.openxmlformats.org/officeDocument/2006/relationships/slideLayout" Target="../slideLayouts/slideLayout12.xml"/><Relationship Id="rId12" Type="http://schemas.openxmlformats.org/officeDocument/2006/relationships/image" Target="../media/image158.svg"/><Relationship Id="rId11" Type="http://schemas.openxmlformats.org/officeDocument/2006/relationships/image" Target="../media/image157.png"/><Relationship Id="rId10" Type="http://schemas.openxmlformats.org/officeDocument/2006/relationships/image" Target="../media/image156.svg"/><Relationship Id="rId1" Type="http://schemas.openxmlformats.org/officeDocument/2006/relationships/image" Target="../media/image147.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66.svg"/><Relationship Id="rId7" Type="http://schemas.openxmlformats.org/officeDocument/2006/relationships/image" Target="../media/image165.png"/><Relationship Id="rId6" Type="http://schemas.openxmlformats.org/officeDocument/2006/relationships/image" Target="../media/image164.svg"/><Relationship Id="rId5" Type="http://schemas.openxmlformats.org/officeDocument/2006/relationships/image" Target="../media/image163.png"/><Relationship Id="rId4" Type="http://schemas.openxmlformats.org/officeDocument/2006/relationships/image" Target="../media/image162.svg"/><Relationship Id="rId3" Type="http://schemas.openxmlformats.org/officeDocument/2006/relationships/image" Target="../media/image161.png"/><Relationship Id="rId2" Type="http://schemas.openxmlformats.org/officeDocument/2006/relationships/image" Target="../media/image160.svg"/><Relationship Id="rId10" Type="http://schemas.openxmlformats.org/officeDocument/2006/relationships/notesSlide" Target="../notesSlides/notesSlide14.xml"/><Relationship Id="rId1" Type="http://schemas.openxmlformats.org/officeDocument/2006/relationships/image" Target="../media/image159.png"/></Relationships>
</file>

<file path=ppt/slides/_rels/slide15.xml.rels><?xml version="1.0" encoding="UTF-8" standalone="yes"?>
<Relationships xmlns="http://schemas.openxmlformats.org/package/2006/relationships"><Relationship Id="rId9" Type="http://schemas.openxmlformats.org/officeDocument/2006/relationships/image" Target="../media/image169.png"/><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168.svg"/><Relationship Id="rId3" Type="http://schemas.openxmlformats.org/officeDocument/2006/relationships/image" Target="../media/image167.png"/><Relationship Id="rId26" Type="http://schemas.openxmlformats.org/officeDocument/2006/relationships/notesSlide" Target="../notesSlides/notesSlide15.xml"/><Relationship Id="rId25" Type="http://schemas.openxmlformats.org/officeDocument/2006/relationships/slideLayout" Target="../slideLayouts/slideLayout12.xml"/><Relationship Id="rId24" Type="http://schemas.openxmlformats.org/officeDocument/2006/relationships/tags" Target="../tags/tag16.xml"/><Relationship Id="rId23" Type="http://schemas.openxmlformats.org/officeDocument/2006/relationships/tags" Target="../tags/tag15.xml"/><Relationship Id="rId22" Type="http://schemas.openxmlformats.org/officeDocument/2006/relationships/image" Target="../media/image174.svg"/><Relationship Id="rId21" Type="http://schemas.openxmlformats.org/officeDocument/2006/relationships/image" Target="../media/image173.png"/><Relationship Id="rId20" Type="http://schemas.openxmlformats.org/officeDocument/2006/relationships/tags" Target="../tags/tag14.xml"/><Relationship Id="rId2" Type="http://schemas.openxmlformats.org/officeDocument/2006/relationships/tags" Target="../tags/tag2.xml"/><Relationship Id="rId19" Type="http://schemas.openxmlformats.org/officeDocument/2006/relationships/tags" Target="../tags/tag13.xml"/><Relationship Id="rId18" Type="http://schemas.openxmlformats.org/officeDocument/2006/relationships/tags" Target="../tags/tag12.xml"/><Relationship Id="rId17" Type="http://schemas.openxmlformats.org/officeDocument/2006/relationships/tags" Target="../tags/tag11.xml"/><Relationship Id="rId16" Type="http://schemas.openxmlformats.org/officeDocument/2006/relationships/image" Target="../media/image172.svg"/><Relationship Id="rId15" Type="http://schemas.openxmlformats.org/officeDocument/2006/relationships/image" Target="../media/image171.png"/><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image" Target="../media/image170.svg"/><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C1C1E">
                <a:alpha val="100000"/>
              </a:srgbClr>
            </a:gs>
            <a:gs pos="100000">
              <a:srgbClr val="2D2D32">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1016000" y="-1016000"/>
            <a:ext cx="3302000" cy="3302000"/>
          </a:xfrm>
          <a:prstGeom prst="ellipse">
            <a:avLst/>
          </a:prstGeom>
          <a:solidFill>
            <a:srgbClr val="00E5FF">
              <a:alpha val="6000"/>
            </a:srgbClr>
          </a:solidFill>
          <a:ln cap="flat" cmpd="sng">
            <a:solidFill>
              <a:srgbClr val="00CEE6">
                <a:alpha val="6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508000" y="-508000"/>
            <a:ext cx="2286000" cy="2286000"/>
          </a:xfrm>
          <a:prstGeom prst="ellipse">
            <a:avLst/>
          </a:prstGeom>
          <a:solidFill>
            <a:srgbClr val="FF9F40">
              <a:alpha val="6000"/>
            </a:srgbClr>
          </a:solidFill>
          <a:ln cap="flat" cmpd="sng">
            <a:solidFill>
              <a:srgbClr val="E68423">
                <a:alpha val="6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160000" y="4826000"/>
            <a:ext cx="2794000" cy="2794000"/>
          </a:xfrm>
          <a:prstGeom prst="ellipse">
            <a:avLst/>
          </a:prstGeom>
          <a:solidFill>
            <a:srgbClr val="00E5FF">
              <a:alpha val="4000"/>
            </a:srgbClr>
          </a:solidFill>
          <a:ln cap="flat" cmpd="sng">
            <a:solidFill>
              <a:srgbClr val="00CEE6">
                <a:alpha val="4000"/>
              </a:srgbClr>
            </a:solidFill>
            <a:prstDash val="solid"/>
            <a:round/>
          </a:ln>
        </p:spPr>
        <p:txBody>
          <a:bodyPr vert="horz" wrap="square" lIns="63500" tIns="63500" rIns="63500" bIns="63500" rtlCol="0" anchor="ctr"/>
          <a:lstStyle/>
          <a:p>
            <a:pPr algn="ctr">
              <a:defRPr/>
            </a:pPr>
          </a:p>
        </p:txBody>
      </p:sp>
      <p:cxnSp>
        <p:nvCxnSpPr>
          <p:cNvPr id="5" name="Connector 5"/>
          <p:cNvCxnSpPr/>
          <p:nvPr/>
        </p:nvCxnSpPr>
        <p:spPr>
          <a:xfrm rot="-3580">
            <a:off x="3" y="1771650"/>
            <a:ext cx="12192000" cy="12700"/>
          </a:xfrm>
          <a:prstGeom prst="straightConnector1">
            <a:avLst/>
          </a:prstGeom>
          <a:solidFill>
            <a:srgbClr val="DEE0E3">
              <a:alpha val="100000"/>
            </a:srgbClr>
          </a:solidFill>
          <a:ln w="12700" cap="flat" cmpd="sng">
            <a:solidFill>
              <a:srgbClr val="FFFFFF">
                <a:alpha val="8000"/>
              </a:srgbClr>
            </a:solidFill>
            <a:prstDash val="solid"/>
            <a:round/>
            <a:headEnd type="none" w="med" len="med"/>
            <a:tailEnd type="none" w="med" len="med"/>
          </a:ln>
        </p:spPr>
      </p:cxnSp>
      <p:sp>
        <p:nvSpPr>
          <p:cNvPr id="6" name="AutoShape 6"/>
          <p:cNvSpPr/>
          <p:nvPr/>
        </p:nvSpPr>
        <p:spPr>
          <a:xfrm>
            <a:off x="635000" y="2286000"/>
            <a:ext cx="1092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350/850MHz数字集群延伸覆盖系统</a:t>
            </a:r>
            <a:endParaRPr lang="en-US" sz="1100"/>
          </a:p>
        </p:txBody>
      </p:sp>
      <p:sp>
        <p:nvSpPr>
          <p:cNvPr id="7" name="AutoShape 7"/>
          <p:cNvSpPr/>
          <p:nvPr/>
        </p:nvSpPr>
        <p:spPr>
          <a:xfrm>
            <a:off x="635000" y="3810000"/>
            <a:ext cx="1092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00E5FF"/>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专业网络深度覆盖解决方案</a:t>
            </a:r>
            <a:endParaRPr lang="en-US" sz="1100"/>
          </a:p>
        </p:txBody>
      </p:sp>
      <p:sp>
        <p:nvSpPr>
          <p:cNvPr id="8" name="AutoShape 8"/>
          <p:cNvSpPr/>
          <p:nvPr/>
        </p:nvSpPr>
        <p:spPr>
          <a:xfrm>
            <a:off x="5270500" y="4953000"/>
            <a:ext cx="889000" cy="50800"/>
          </a:xfrm>
          <a:prstGeom prst="roundRect">
            <a:avLst>
              <a:gd name="adj" fmla="val 0"/>
            </a:avLst>
          </a:prstGeom>
          <a:solidFill>
            <a:srgbClr val="00E5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286500" y="4953000"/>
            <a:ext cx="304800" cy="50800"/>
          </a:xfrm>
          <a:prstGeom prst="roundRect">
            <a:avLst>
              <a:gd name="adj" fmla="val 0"/>
            </a:avLst>
          </a:prstGeom>
          <a:solidFill>
            <a:srgbClr val="FF9F4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381000" y="5778500"/>
            <a:ext cx="1143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上海弘謇通信科技有限公司 | 产品介绍</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3333">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890000" y="-1270000"/>
            <a:ext cx="5080000" cy="5080000"/>
          </a:xfrm>
          <a:prstGeom prst="ellipse">
            <a:avLst/>
          </a:prstGeom>
          <a:solidFill>
            <a:srgbClr val="22D3EE">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22D3EE">
              <a:alpha val="6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609600" y="508000"/>
            <a:ext cx="109728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a:t>
            </a:r>
            <a:r>
              <a:rPr lang="en-US" sz="32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CONTENTS</a:t>
            </a:r>
            <a:endParaRPr lang="en-US" sz="1100"/>
          </a:p>
        </p:txBody>
      </p:sp>
      <p:sp>
        <p:nvSpPr>
          <p:cNvPr id="5" name="AutoShape 5"/>
          <p:cNvSpPr/>
          <p:nvPr/>
        </p:nvSpPr>
        <p:spPr>
          <a:xfrm>
            <a:off x="609600" y="1651000"/>
            <a:ext cx="10972800" cy="8636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812800" y="1752600"/>
            <a:ext cx="114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cxnSp>
        <p:nvCxnSpPr>
          <p:cNvPr id="7" name="Connector 7"/>
          <p:cNvCxnSpPr/>
          <p:nvPr/>
        </p:nvCxnSpPr>
        <p:spPr>
          <a:xfrm rot="5309553">
            <a:off x="1790700" y="2076534"/>
            <a:ext cx="482600" cy="12700"/>
          </a:xfrm>
          <a:prstGeom prst="line">
            <a:avLst/>
          </a:prstGeom>
          <a:solidFill>
            <a:srgbClr val="DEE0E3">
              <a:alpha val="100000"/>
            </a:srgbClr>
          </a:solidFill>
          <a:ln w="25400" cap="flat" cmpd="sng">
            <a:solidFill>
              <a:srgbClr val="22D3EE">
                <a:alpha val="50000"/>
              </a:srgbClr>
            </a:solidFill>
            <a:prstDash val="solid"/>
            <a:round/>
            <a:headEnd type="none" w="lg" len="lg"/>
            <a:tailEnd type="none" w="lg" len="lg"/>
          </a:ln>
        </p:spPr>
      </p:cxnSp>
      <p:sp>
        <p:nvSpPr>
          <p:cNvPr id="8" name="AutoShape 8"/>
          <p:cNvSpPr/>
          <p:nvPr/>
        </p:nvSpPr>
        <p:spPr>
          <a:xfrm>
            <a:off x="2286000" y="1727200"/>
            <a:ext cx="914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行业背景与挑战</a:t>
            </a: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洞察宏观市场趋势，深度剖析行业发展现状与面临的核心痛点，探索转型机遇。</a:t>
            </a:r>
            <a:endParaRPr lang="en-US" sz="1100"/>
          </a:p>
        </p:txBody>
      </p:sp>
      <p:sp>
        <p:nvSpPr>
          <p:cNvPr id="9" name="AutoShape 9"/>
          <p:cNvSpPr/>
          <p:nvPr/>
        </p:nvSpPr>
        <p:spPr>
          <a:xfrm>
            <a:off x="609600" y="2641600"/>
            <a:ext cx="10972800" cy="8636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812800" y="2743200"/>
            <a:ext cx="114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cxnSp>
        <p:nvCxnSpPr>
          <p:cNvPr id="11" name="Connector 11"/>
          <p:cNvCxnSpPr/>
          <p:nvPr/>
        </p:nvCxnSpPr>
        <p:spPr>
          <a:xfrm rot="5309553">
            <a:off x="1790700" y="3067134"/>
            <a:ext cx="482600" cy="12700"/>
          </a:xfrm>
          <a:prstGeom prst="line">
            <a:avLst/>
          </a:prstGeom>
          <a:solidFill>
            <a:srgbClr val="DEE0E3">
              <a:alpha val="100000"/>
            </a:srgbClr>
          </a:solidFill>
          <a:ln w="25400" cap="flat" cmpd="sng">
            <a:solidFill>
              <a:srgbClr val="22D3EE">
                <a:alpha val="50000"/>
              </a:srgbClr>
            </a:solidFill>
            <a:prstDash val="solid"/>
            <a:round/>
            <a:headEnd type="none" w="lg" len="lg"/>
            <a:tailEnd type="none" w="lg" len="lg"/>
          </a:ln>
        </p:spPr>
      </p:cxnSp>
      <p:sp>
        <p:nvSpPr>
          <p:cNvPr id="12" name="AutoShape 12"/>
          <p:cNvSpPr/>
          <p:nvPr/>
        </p:nvSpPr>
        <p:spPr>
          <a:xfrm>
            <a:off x="2286000" y="2717800"/>
            <a:ext cx="914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解决方案</a:t>
            </a: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构建全链路数字化解决方案，打通业务堵点，实现从业务协同到价值重塑的全面升级。</a:t>
            </a:r>
            <a:endParaRPr lang="en-US" sz="1100"/>
          </a:p>
        </p:txBody>
      </p:sp>
      <p:sp>
        <p:nvSpPr>
          <p:cNvPr id="13" name="AutoShape 13"/>
          <p:cNvSpPr/>
          <p:nvPr/>
        </p:nvSpPr>
        <p:spPr>
          <a:xfrm>
            <a:off x="609600" y="3632200"/>
            <a:ext cx="10972800" cy="8636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12800" y="3733800"/>
            <a:ext cx="114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cxnSp>
        <p:nvCxnSpPr>
          <p:cNvPr id="15" name="Connector 15"/>
          <p:cNvCxnSpPr/>
          <p:nvPr/>
        </p:nvCxnSpPr>
        <p:spPr>
          <a:xfrm rot="5309553">
            <a:off x="1790700" y="4057734"/>
            <a:ext cx="482600" cy="12700"/>
          </a:xfrm>
          <a:prstGeom prst="line">
            <a:avLst/>
          </a:prstGeom>
          <a:solidFill>
            <a:srgbClr val="DEE0E3">
              <a:alpha val="100000"/>
            </a:srgbClr>
          </a:solidFill>
          <a:ln w="25400" cap="flat" cmpd="sng">
            <a:solidFill>
              <a:srgbClr val="22D3EE">
                <a:alpha val="50000"/>
              </a:srgbClr>
            </a:solidFill>
            <a:prstDash val="solid"/>
            <a:round/>
            <a:headEnd type="none" w="lg" len="lg"/>
            <a:tailEnd type="none" w="lg" len="lg"/>
          </a:ln>
        </p:spPr>
      </p:cxnSp>
      <p:sp>
        <p:nvSpPr>
          <p:cNvPr id="16" name="AutoShape 16"/>
          <p:cNvSpPr/>
          <p:nvPr/>
        </p:nvSpPr>
        <p:spPr>
          <a:xfrm>
            <a:off x="2286000" y="3708400"/>
            <a:ext cx="914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核心产品介绍</a:t>
            </a: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聚焦核心功能模块与产品架构，详解产品核心特性及差异化竞争优势。</a:t>
            </a:r>
            <a:endParaRPr lang="en-US" sz="1100"/>
          </a:p>
        </p:txBody>
      </p:sp>
      <p:sp>
        <p:nvSpPr>
          <p:cNvPr id="17" name="AutoShape 17"/>
          <p:cNvSpPr/>
          <p:nvPr/>
        </p:nvSpPr>
        <p:spPr>
          <a:xfrm>
            <a:off x="609600" y="4622800"/>
            <a:ext cx="10972800" cy="8636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12800" y="4724400"/>
            <a:ext cx="114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cxnSp>
        <p:nvCxnSpPr>
          <p:cNvPr id="19" name="Connector 19"/>
          <p:cNvCxnSpPr/>
          <p:nvPr/>
        </p:nvCxnSpPr>
        <p:spPr>
          <a:xfrm rot="5309553">
            <a:off x="1790700" y="5048334"/>
            <a:ext cx="482600" cy="12700"/>
          </a:xfrm>
          <a:prstGeom prst="line">
            <a:avLst/>
          </a:prstGeom>
          <a:solidFill>
            <a:srgbClr val="DEE0E3">
              <a:alpha val="100000"/>
            </a:srgbClr>
          </a:solidFill>
          <a:ln w="25400" cap="flat" cmpd="sng">
            <a:solidFill>
              <a:srgbClr val="22D3EE">
                <a:alpha val="50000"/>
              </a:srgbClr>
            </a:solidFill>
            <a:prstDash val="solid"/>
            <a:round/>
            <a:headEnd type="none" w="lg" len="lg"/>
            <a:tailEnd type="none" w="lg" len="lg"/>
          </a:ln>
        </p:spPr>
      </p:cxnSp>
      <p:sp>
        <p:nvSpPr>
          <p:cNvPr id="20" name="AutoShape 20"/>
          <p:cNvSpPr/>
          <p:nvPr/>
        </p:nvSpPr>
        <p:spPr>
          <a:xfrm>
            <a:off x="2286000" y="4699000"/>
            <a:ext cx="914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技术优势</a:t>
            </a: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依托云原生、AI等前沿技术架构与自主研发能力，打造高可用、高扩展的坚实技术底座。</a:t>
            </a:r>
            <a:endParaRPr lang="en-US" sz="1100"/>
          </a:p>
        </p:txBody>
      </p:sp>
      <p:sp>
        <p:nvSpPr>
          <p:cNvPr id="21" name="AutoShape 21"/>
          <p:cNvSpPr/>
          <p:nvPr/>
        </p:nvSpPr>
        <p:spPr>
          <a:xfrm>
            <a:off x="609600" y="5613400"/>
            <a:ext cx="10972800" cy="8636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812800" y="5715000"/>
            <a:ext cx="114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cxnSp>
        <p:nvCxnSpPr>
          <p:cNvPr id="23" name="Connector 23"/>
          <p:cNvCxnSpPr/>
          <p:nvPr/>
        </p:nvCxnSpPr>
        <p:spPr>
          <a:xfrm rot="5309553">
            <a:off x="1790700" y="6038934"/>
            <a:ext cx="482600" cy="12700"/>
          </a:xfrm>
          <a:prstGeom prst="line">
            <a:avLst/>
          </a:prstGeom>
          <a:solidFill>
            <a:srgbClr val="DEE0E3">
              <a:alpha val="100000"/>
            </a:srgbClr>
          </a:solidFill>
          <a:ln w="25400" cap="flat" cmpd="sng">
            <a:solidFill>
              <a:srgbClr val="22D3EE">
                <a:alpha val="50000"/>
              </a:srgbClr>
            </a:solidFill>
            <a:prstDash val="solid"/>
            <a:round/>
            <a:headEnd type="none" w="lg" len="lg"/>
            <a:tailEnd type="none" w="lg" len="lg"/>
          </a:ln>
        </p:spPr>
      </p:cxnSp>
      <p:sp>
        <p:nvSpPr>
          <p:cNvPr id="24" name="AutoShape 24"/>
          <p:cNvSpPr/>
          <p:nvPr/>
        </p:nvSpPr>
        <p:spPr>
          <a:xfrm>
            <a:off x="2286000" y="5689600"/>
            <a:ext cx="914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应用场景与案例</a:t>
            </a: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覆盖金融、制造、零售等多行业真实落地案例，展示产品在实际业务中的应用成效。</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1252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890000" y="-1270000"/>
            <a:ext cx="5080000" cy="5080000"/>
          </a:xfrm>
          <a:prstGeom prst="ellipse">
            <a:avLst/>
          </a:prstGeom>
          <a:solidFill>
            <a:srgbClr val="06B6D4">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06B6D4">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行业背景与挑战</a:t>
            </a:r>
            <a:endParaRPr lang="en-US" sz="1100"/>
          </a:p>
        </p:txBody>
      </p:sp>
      <p:sp>
        <p:nvSpPr>
          <p:cNvPr id="5" name="AutoShape 5"/>
          <p:cNvSpPr/>
          <p:nvPr/>
        </p:nvSpPr>
        <p:spPr>
          <a:xfrm>
            <a:off x="508000" y="1524000"/>
            <a:ext cx="5397500" cy="4572000"/>
          </a:xfrm>
          <a:prstGeom prst="roundRect">
            <a:avLst>
              <a:gd name="adj" fmla="val 0"/>
            </a:avLst>
          </a:prstGeom>
          <a:solidFill>
            <a:srgbClr val="FFFFFF">
              <a:alpha val="3000"/>
            </a:srgbClr>
          </a:solidFill>
          <a:ln w="12700" cap="flat" cmpd="sng">
            <a:solidFill>
              <a:srgbClr val="06B6D4">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17780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01 数字集群网络发展现状</a:t>
            </a:r>
            <a:endParaRPr lang="en-US" sz="1100"/>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2540000"/>
            <a:ext cx="355600" cy="355600"/>
          </a:xfrm>
          <a:prstGeom prst="rect">
            <a:avLst/>
          </a:prstGeom>
        </p:spPr>
      </p:pic>
      <p:sp>
        <p:nvSpPr>
          <p:cNvPr id="8" name="AutoShape 8"/>
          <p:cNvSpPr/>
          <p:nvPr/>
        </p:nvSpPr>
        <p:spPr>
          <a:xfrm>
            <a:off x="1219200" y="2540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8F9FA"/>
                </a:solidFill>
                <a:latin typeface="Noto Sans SC" panose="020B0200000000000000" charset="-122"/>
                <a:ea typeface="Noto Sans SC" panose="020B0200000000000000" charset="-122"/>
                <a:cs typeface="Noto Sans SC" panose="020B0200000000000000" charset="-122"/>
                <a:sym typeface="Noto Sans SC" panose="020B0200000000000000" charset="-122"/>
              </a:rPr>
              <a:t>多领域核心应用渗透</a:t>
            </a:r>
            <a:endParaRPr lang="en-US" sz="1100"/>
          </a:p>
          <a:p>
            <a:pPr marL="0" indent="0" algn="l">
              <a:lnSpc>
                <a:spcPct val="108000"/>
              </a:lnSpc>
            </a:pPr>
            <a:r>
              <a:rPr lang="en-US" sz="13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rPr>
              <a:t>在公安指挥调度、应急抢险、轨道交通及公共安全等领域实现规模化应用，已成为保障社会秩序与突发事件处置的“生命线”通信手段。</a:t>
            </a:r>
            <a:endParaRPr lang="en-US" sz="13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9" name="Connector 9"/>
          <p:cNvCxnSpPr/>
          <p:nvPr/>
        </p:nvCxnSpPr>
        <p:spPr>
          <a:xfrm rot="-8929">
            <a:off x="762008" y="3676650"/>
            <a:ext cx="48895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3873500"/>
            <a:ext cx="355600" cy="355600"/>
          </a:xfrm>
          <a:prstGeom prst="rect">
            <a:avLst/>
          </a:prstGeom>
        </p:spPr>
      </p:pic>
      <p:sp>
        <p:nvSpPr>
          <p:cNvPr id="11" name="AutoShape 11"/>
          <p:cNvSpPr/>
          <p:nvPr/>
        </p:nvSpPr>
        <p:spPr>
          <a:xfrm>
            <a:off x="1219200" y="38735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8F9FA"/>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覆盖质量决定应急效能</a:t>
            </a:r>
            <a:endParaRPr lang="en-US" sz="1100"/>
          </a:p>
          <a:p>
            <a:pPr marL="0" indent="0" algn="l">
              <a:lnSpc>
                <a:spcPct val="108000"/>
              </a:lnSpc>
            </a:pPr>
            <a:r>
              <a:rPr lang="en-US" sz="13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rPr>
              <a:t>网络覆盖的连续性与稳定性直接决定通信效率，是实现跨部门协同联动、提升突发事件应急响应速度与指挥调度能力的核心基础。</a:t>
            </a:r>
            <a:endParaRPr lang="en-US" sz="13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2" name="Connector 12"/>
          <p:cNvCxnSpPr/>
          <p:nvPr/>
        </p:nvCxnSpPr>
        <p:spPr>
          <a:xfrm rot="-8929">
            <a:off x="762008" y="5010150"/>
            <a:ext cx="48895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5207000"/>
            <a:ext cx="355600" cy="355600"/>
          </a:xfrm>
          <a:prstGeom prst="rect">
            <a:avLst/>
          </a:prstGeom>
        </p:spPr>
      </p:pic>
      <p:sp>
        <p:nvSpPr>
          <p:cNvPr id="14" name="AutoShape 14"/>
          <p:cNvSpPr/>
          <p:nvPr/>
        </p:nvSpPr>
        <p:spPr>
          <a:xfrm>
            <a:off x="1219200" y="5207000"/>
            <a:ext cx="4572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8F9FA"/>
                </a:solidFill>
                <a:latin typeface="Noto Sans SC" panose="020B0200000000000000" charset="-122"/>
                <a:ea typeface="Noto Sans SC" panose="020B0200000000000000" charset="-122"/>
                <a:cs typeface="Noto Sans SC" panose="020B0200000000000000" charset="-122"/>
                <a:sym typeface="Noto Sans SC" panose="020B0200000000000000" charset="-122"/>
              </a:rPr>
              <a:t>350/850MHz 黄金频段应用</a:t>
            </a:r>
            <a:endParaRPr lang="en-US" sz="1100"/>
          </a:p>
          <a:p>
            <a:pPr marL="0" indent="0" algn="l">
              <a:lnSpc>
                <a:spcPct val="108000"/>
              </a:lnSpc>
            </a:pPr>
            <a:r>
              <a:rPr lang="en-US" sz="13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rPr>
              <a:t>凭借信号绕射能力强、传播损耗低的特性，成为全球数字集群通信的主流标准频段，适配复杂环境下的通信需求。</a:t>
            </a:r>
            <a:endParaRPr lang="en-US" sz="13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286500" y="1524000"/>
            <a:ext cx="5397500" cy="4572000"/>
          </a:xfrm>
          <a:prstGeom prst="roundRect">
            <a:avLst>
              <a:gd name="adj" fmla="val 0"/>
            </a:avLst>
          </a:prstGeom>
          <a:solidFill>
            <a:srgbClr val="FFFFFF">
              <a:alpha val="3000"/>
            </a:srgbClr>
          </a:solidFill>
          <a:ln w="12700" cap="flat" cmpd="sng">
            <a:solidFill>
              <a:srgbClr val="06B6D4">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540500" y="17780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深度覆盖面临的现实挑战</a:t>
            </a:r>
            <a:endParaRPr lang="en-US" sz="1100"/>
          </a:p>
        </p:txBody>
      </p:sp>
      <p:sp>
        <p:nvSpPr>
          <p:cNvPr id="17" name="AutoShape 17"/>
          <p:cNvSpPr/>
          <p:nvPr/>
        </p:nvSpPr>
        <p:spPr>
          <a:xfrm>
            <a:off x="6540500" y="2540000"/>
            <a:ext cx="2476500" cy="1587500"/>
          </a:xfrm>
          <a:prstGeom prst="roundRect">
            <a:avLst>
              <a:gd name="adj" fmla="val 0"/>
            </a:avLst>
          </a:prstGeom>
          <a:solidFill>
            <a:srgbClr val="06B6D4">
              <a:alpha val="8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7500" y="2667000"/>
            <a:ext cx="279400" cy="279400"/>
          </a:xfrm>
          <a:prstGeom prst="rect">
            <a:avLst/>
          </a:prstGeom>
        </p:spPr>
      </p:pic>
      <p:sp>
        <p:nvSpPr>
          <p:cNvPr id="19" name="AutoShape 19"/>
          <p:cNvSpPr/>
          <p:nvPr/>
        </p:nvSpPr>
        <p:spPr>
          <a:xfrm>
            <a:off x="6985000" y="26670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8F9FA"/>
                </a:solidFill>
                <a:latin typeface="Noto Sans SC" panose="020B0200000000000000" charset="-122"/>
                <a:ea typeface="Noto Sans SC" panose="020B0200000000000000" charset="-122"/>
                <a:cs typeface="Noto Sans SC" panose="020B0200000000000000" charset="-122"/>
                <a:sym typeface="Noto Sans SC" panose="020B0200000000000000" charset="-122"/>
              </a:rPr>
              <a:t>密集城区信号衰减</a:t>
            </a:r>
            <a:endParaRPr lang="en-US" sz="1100"/>
          </a:p>
          <a:p>
            <a:pPr marL="0" indent="0" algn="l">
              <a:lnSpc>
                <a:spcPct val="108000"/>
              </a:lnSpc>
            </a:pPr>
            <a:r>
              <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rPr>
              <a:t>高层建筑导致信号多径干扰与严重损耗，城区复杂环境下通信质量难以保障，影响调度效率。</a:t>
            </a:r>
            <a:endPar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9080500" y="2540000"/>
            <a:ext cx="2476500" cy="1587500"/>
          </a:xfrm>
          <a:prstGeom prst="roundRect">
            <a:avLst>
              <a:gd name="adj" fmla="val 0"/>
            </a:avLst>
          </a:prstGeom>
          <a:solidFill>
            <a:srgbClr val="06B6D4">
              <a:alpha val="8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07500" y="2667000"/>
            <a:ext cx="279400" cy="279400"/>
          </a:xfrm>
          <a:prstGeom prst="rect">
            <a:avLst/>
          </a:prstGeom>
        </p:spPr>
      </p:pic>
      <p:sp>
        <p:nvSpPr>
          <p:cNvPr id="22" name="AutoShape 22"/>
          <p:cNvSpPr/>
          <p:nvPr/>
        </p:nvSpPr>
        <p:spPr>
          <a:xfrm>
            <a:off x="9525000" y="26670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8F9FA"/>
                </a:solidFill>
                <a:latin typeface="Noto Sans SC" panose="020B0200000000000000" charset="-122"/>
                <a:ea typeface="Noto Sans SC" panose="020B0200000000000000" charset="-122"/>
                <a:cs typeface="Noto Sans SC" panose="020B0200000000000000" charset="-122"/>
                <a:sym typeface="Noto Sans SC" panose="020B0200000000000000" charset="-122"/>
              </a:rPr>
              <a:t>地下空间通信盲区</a:t>
            </a:r>
            <a:endParaRPr lang="en-US" sz="1100"/>
          </a:p>
          <a:p>
            <a:pPr marL="0" indent="0" algn="l">
              <a:lnSpc>
                <a:spcPct val="108000"/>
              </a:lnSpc>
            </a:pPr>
            <a:r>
              <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rPr>
              <a:t>地铁隧道、地下车库及人防工程等封闭场景信号难以穿透，长期存在通信死角，应急响应受阻。</a:t>
            </a:r>
            <a:endPar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6540500" y="4254500"/>
            <a:ext cx="2476500" cy="1587500"/>
          </a:xfrm>
          <a:prstGeom prst="roundRect">
            <a:avLst>
              <a:gd name="adj" fmla="val 0"/>
            </a:avLst>
          </a:prstGeom>
          <a:solidFill>
            <a:srgbClr val="06B6D4">
              <a:alpha val="8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500" y="4381500"/>
            <a:ext cx="279400" cy="279400"/>
          </a:xfrm>
          <a:prstGeom prst="rect">
            <a:avLst/>
          </a:prstGeom>
        </p:spPr>
      </p:pic>
      <p:sp>
        <p:nvSpPr>
          <p:cNvPr id="25" name="AutoShape 25"/>
          <p:cNvSpPr/>
          <p:nvPr/>
        </p:nvSpPr>
        <p:spPr>
          <a:xfrm>
            <a:off x="6985000" y="43815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8F9FA"/>
                </a:solidFill>
                <a:latin typeface="Noto Sans SC" panose="020B0200000000000000" charset="-122"/>
                <a:ea typeface="Noto Sans SC" panose="020B0200000000000000" charset="-122"/>
                <a:cs typeface="Noto Sans SC" panose="020B0200000000000000" charset="-122"/>
                <a:sym typeface="Noto Sans SC" panose="020B0200000000000000" charset="-122"/>
              </a:rPr>
              <a:t>传统部署成本高昂</a:t>
            </a:r>
            <a:endParaRPr lang="en-US" sz="1100"/>
          </a:p>
          <a:p>
            <a:pPr marL="0" indent="0" algn="l">
              <a:lnSpc>
                <a:spcPct val="108000"/>
              </a:lnSpc>
            </a:pPr>
            <a:r>
              <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rPr>
              <a:t>宏基站选址难、物业协调复杂，施工周期长且改造成本居高不下，难以实现快速、灵活的补盲覆盖。</a:t>
            </a:r>
            <a:endPar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9080500" y="4254500"/>
            <a:ext cx="2476500" cy="1587500"/>
          </a:xfrm>
          <a:prstGeom prst="roundRect">
            <a:avLst>
              <a:gd name="adj" fmla="val 0"/>
            </a:avLst>
          </a:prstGeom>
          <a:solidFill>
            <a:srgbClr val="06B6D4">
              <a:alpha val="8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207500" y="4381500"/>
            <a:ext cx="279400" cy="279400"/>
          </a:xfrm>
          <a:prstGeom prst="rect">
            <a:avLst/>
          </a:prstGeom>
        </p:spPr>
      </p:pic>
      <p:sp>
        <p:nvSpPr>
          <p:cNvPr id="28" name="AutoShape 28"/>
          <p:cNvSpPr/>
          <p:nvPr/>
        </p:nvSpPr>
        <p:spPr>
          <a:xfrm>
            <a:off x="9525000" y="43815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8F9FA"/>
                </a:solidFill>
                <a:latin typeface="Noto Sans SC" panose="020B0200000000000000" charset="-122"/>
                <a:ea typeface="Noto Sans SC" panose="020B0200000000000000" charset="-122"/>
                <a:cs typeface="Noto Sans SC" panose="020B0200000000000000" charset="-122"/>
                <a:sym typeface="Noto Sans SC" panose="020B0200000000000000" charset="-122"/>
              </a:rPr>
              <a:t>应急场景快速部署</a:t>
            </a:r>
            <a:endParaRPr lang="en-US" sz="1100"/>
          </a:p>
          <a:p>
            <a:pPr marL="0" indent="0" algn="l">
              <a:lnSpc>
                <a:spcPct val="108000"/>
              </a:lnSpc>
            </a:pPr>
            <a:r>
              <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rPr>
              <a:t>突发灾害或大型活动保障时，对临时组网的即时性要求极高，传统方案难以满足灵活机动的通信需求。</a:t>
            </a:r>
            <a:endParaRPr lang="en-US" sz="1200" b="0" i="0" u="none" strike="noStrike">
              <a:solidFill>
                <a:srgbClr val="ADB5BD"/>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6262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890000" y="-1905000"/>
            <a:ext cx="5080000" cy="5080000"/>
          </a:xfrm>
          <a:prstGeom prst="ellipse">
            <a:avLst/>
          </a:prstGeom>
          <a:solidFill>
            <a:srgbClr val="F97316">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F97316">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635000"/>
            <a:ext cx="1117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传统覆盖方案的五大痛点</a:t>
            </a:r>
            <a:endParaRPr lang="en-US" sz="1100"/>
          </a:p>
        </p:txBody>
      </p:sp>
      <p:sp>
        <p:nvSpPr>
          <p:cNvPr id="5" name="AutoShape 5"/>
          <p:cNvSpPr/>
          <p:nvPr/>
        </p:nvSpPr>
        <p:spPr>
          <a:xfrm>
            <a:off x="508000" y="2032000"/>
            <a:ext cx="2133600" cy="3429000"/>
          </a:xfrm>
          <a:prstGeom prst="roundRect">
            <a:avLst>
              <a:gd name="adj" fmla="val 0"/>
            </a:avLst>
          </a:prstGeom>
          <a:solidFill>
            <a:srgbClr val="FFFFFF">
              <a:alpha val="5000"/>
            </a:srgbClr>
          </a:solidFill>
          <a:ln w="12700" cap="flat" cmpd="sng">
            <a:solidFill>
              <a:srgbClr val="F97316">
                <a:alpha val="3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219200" y="2349500"/>
            <a:ext cx="711200" cy="711200"/>
          </a:xfrm>
          <a:prstGeom prst="ellipse">
            <a:avLst/>
          </a:prstGeom>
          <a:solidFill>
            <a:srgbClr val="F97316">
              <a:alpha val="15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71600" y="2501900"/>
            <a:ext cx="406400" cy="406400"/>
          </a:xfrm>
          <a:prstGeom prst="rect">
            <a:avLst/>
          </a:prstGeom>
        </p:spPr>
      </p:pic>
      <p:sp>
        <p:nvSpPr>
          <p:cNvPr id="8" name="AutoShape 8"/>
          <p:cNvSpPr/>
          <p:nvPr/>
        </p:nvSpPr>
        <p:spPr>
          <a:xfrm>
            <a:off x="609600" y="3238500"/>
            <a:ext cx="19304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01 覆盖有限</a:t>
            </a:r>
            <a:endParaRPr lang="en-US" sz="1100"/>
          </a:p>
        </p:txBody>
      </p:sp>
      <p:cxnSp>
        <p:nvCxnSpPr>
          <p:cNvPr id="9" name="Connector 9"/>
          <p:cNvCxnSpPr/>
          <p:nvPr/>
        </p:nvCxnSpPr>
        <p:spPr>
          <a:xfrm rot="-25277">
            <a:off x="711223" y="3740150"/>
            <a:ext cx="17272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10" name="AutoShape 10"/>
          <p:cNvSpPr/>
          <p:nvPr/>
        </p:nvSpPr>
        <p:spPr>
          <a:xfrm>
            <a:off x="635000" y="3937000"/>
            <a:ext cx="18796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覆盖面积狭小且信号弱，室内外存在大量通信盲区，关键区域信号难以稳定穿透，体验极差。</a:t>
            </a:r>
            <a:endParaRPr lang="en-US" sz="1100"/>
          </a:p>
        </p:txBody>
      </p:sp>
      <p:sp>
        <p:nvSpPr>
          <p:cNvPr id="11" name="AutoShape 11"/>
          <p:cNvSpPr/>
          <p:nvPr/>
        </p:nvSpPr>
        <p:spPr>
          <a:xfrm>
            <a:off x="2768600" y="2032000"/>
            <a:ext cx="2133600" cy="3429000"/>
          </a:xfrm>
          <a:prstGeom prst="roundRect">
            <a:avLst>
              <a:gd name="adj" fmla="val 0"/>
            </a:avLst>
          </a:prstGeom>
          <a:solidFill>
            <a:srgbClr val="FFFFFF">
              <a:alpha val="5000"/>
            </a:srgbClr>
          </a:solidFill>
          <a:ln w="12700" cap="flat" cmpd="sng">
            <a:solidFill>
              <a:srgbClr val="F97316">
                <a:alpha val="3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3479800" y="2349500"/>
            <a:ext cx="711200" cy="711200"/>
          </a:xfrm>
          <a:prstGeom prst="ellipse">
            <a:avLst/>
          </a:prstGeom>
          <a:solidFill>
            <a:srgbClr val="F97316">
              <a:alpha val="15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32200" y="2501900"/>
            <a:ext cx="406400" cy="406400"/>
          </a:xfrm>
          <a:prstGeom prst="rect">
            <a:avLst/>
          </a:prstGeom>
        </p:spPr>
      </p:pic>
      <p:sp>
        <p:nvSpPr>
          <p:cNvPr id="14" name="AutoShape 14"/>
          <p:cNvSpPr/>
          <p:nvPr/>
        </p:nvSpPr>
        <p:spPr>
          <a:xfrm>
            <a:off x="2870200" y="3238500"/>
            <a:ext cx="19304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02 部署困难</a:t>
            </a:r>
            <a:endParaRPr lang="en-US" sz="1100"/>
          </a:p>
        </p:txBody>
      </p:sp>
      <p:cxnSp>
        <p:nvCxnSpPr>
          <p:cNvPr id="15" name="Connector 15"/>
          <p:cNvCxnSpPr/>
          <p:nvPr/>
        </p:nvCxnSpPr>
        <p:spPr>
          <a:xfrm rot="-25277">
            <a:off x="2971823" y="3740150"/>
            <a:ext cx="17272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16" name="AutoShape 16"/>
          <p:cNvSpPr/>
          <p:nvPr/>
        </p:nvSpPr>
        <p:spPr>
          <a:xfrm>
            <a:off x="2895600" y="3937000"/>
            <a:ext cx="18796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设备安装对环境要求严苛，布线施工繁琐复杂，受建筑结构与物业条件限制，工程周期长。</a:t>
            </a:r>
            <a:endParaRPr lang="en-US" sz="1100"/>
          </a:p>
        </p:txBody>
      </p:sp>
      <p:sp>
        <p:nvSpPr>
          <p:cNvPr id="17" name="AutoShape 17"/>
          <p:cNvSpPr/>
          <p:nvPr/>
        </p:nvSpPr>
        <p:spPr>
          <a:xfrm>
            <a:off x="5029200" y="2032000"/>
            <a:ext cx="2133600" cy="3429000"/>
          </a:xfrm>
          <a:prstGeom prst="roundRect">
            <a:avLst>
              <a:gd name="adj" fmla="val 0"/>
            </a:avLst>
          </a:prstGeom>
          <a:solidFill>
            <a:srgbClr val="FFFFFF">
              <a:alpha val="5000"/>
            </a:srgbClr>
          </a:solidFill>
          <a:ln w="12700" cap="flat" cmpd="sng">
            <a:solidFill>
              <a:srgbClr val="F97316">
                <a:alpha val="3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5740400" y="2349500"/>
            <a:ext cx="711200" cy="711200"/>
          </a:xfrm>
          <a:prstGeom prst="ellipse">
            <a:avLst/>
          </a:prstGeom>
          <a:solidFill>
            <a:srgbClr val="F97316">
              <a:alpha val="15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92800" y="2501900"/>
            <a:ext cx="406400" cy="406400"/>
          </a:xfrm>
          <a:prstGeom prst="rect">
            <a:avLst/>
          </a:prstGeom>
        </p:spPr>
      </p:pic>
      <p:sp>
        <p:nvSpPr>
          <p:cNvPr id="20" name="AutoShape 20"/>
          <p:cNvSpPr/>
          <p:nvPr/>
        </p:nvSpPr>
        <p:spPr>
          <a:xfrm>
            <a:off x="5130800" y="3238500"/>
            <a:ext cx="19304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03 场景单一</a:t>
            </a:r>
            <a:endParaRPr lang="en-US" sz="1100"/>
          </a:p>
        </p:txBody>
      </p:sp>
      <p:cxnSp>
        <p:nvCxnSpPr>
          <p:cNvPr id="21" name="Connector 21"/>
          <p:cNvCxnSpPr/>
          <p:nvPr/>
        </p:nvCxnSpPr>
        <p:spPr>
          <a:xfrm rot="-25277">
            <a:off x="5232423" y="3740150"/>
            <a:ext cx="17272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22" name="AutoShape 22"/>
          <p:cNvSpPr/>
          <p:nvPr/>
        </p:nvSpPr>
        <p:spPr>
          <a:xfrm>
            <a:off x="5156200" y="3937000"/>
            <a:ext cx="18796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仅适配简单开阔环境，无法满足商超、厂房、地下室等复杂场景的差异化、高密度覆盖需求。</a:t>
            </a:r>
            <a:endParaRPr lang="en-US" sz="1100"/>
          </a:p>
        </p:txBody>
      </p:sp>
      <p:sp>
        <p:nvSpPr>
          <p:cNvPr id="23" name="AutoShape 23"/>
          <p:cNvSpPr/>
          <p:nvPr/>
        </p:nvSpPr>
        <p:spPr>
          <a:xfrm>
            <a:off x="7289800" y="2032000"/>
            <a:ext cx="2133600" cy="3429000"/>
          </a:xfrm>
          <a:prstGeom prst="roundRect">
            <a:avLst>
              <a:gd name="adj" fmla="val 0"/>
            </a:avLst>
          </a:prstGeom>
          <a:solidFill>
            <a:srgbClr val="FFFFFF">
              <a:alpha val="5000"/>
            </a:srgbClr>
          </a:solidFill>
          <a:ln w="12700" cap="flat" cmpd="sng">
            <a:solidFill>
              <a:srgbClr val="F97316">
                <a:alpha val="3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8001000" y="2349500"/>
            <a:ext cx="711200" cy="711200"/>
          </a:xfrm>
          <a:prstGeom prst="ellipse">
            <a:avLst/>
          </a:prstGeom>
          <a:solidFill>
            <a:srgbClr val="F97316">
              <a:alpha val="15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53400" y="2501900"/>
            <a:ext cx="406400" cy="406400"/>
          </a:xfrm>
          <a:prstGeom prst="rect">
            <a:avLst/>
          </a:prstGeom>
        </p:spPr>
      </p:pic>
      <p:sp>
        <p:nvSpPr>
          <p:cNvPr id="26" name="AutoShape 26"/>
          <p:cNvSpPr/>
          <p:nvPr/>
        </p:nvSpPr>
        <p:spPr>
          <a:xfrm>
            <a:off x="7391400" y="3238500"/>
            <a:ext cx="19304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04 成本高昂</a:t>
            </a:r>
            <a:endParaRPr lang="en-US" sz="1100"/>
          </a:p>
        </p:txBody>
      </p:sp>
      <p:cxnSp>
        <p:nvCxnSpPr>
          <p:cNvPr id="27" name="Connector 27"/>
          <p:cNvCxnSpPr/>
          <p:nvPr/>
        </p:nvCxnSpPr>
        <p:spPr>
          <a:xfrm rot="-25277">
            <a:off x="7493023" y="3740150"/>
            <a:ext cx="17272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28" name="AutoShape 28"/>
          <p:cNvSpPr/>
          <p:nvPr/>
        </p:nvSpPr>
        <p:spPr>
          <a:xfrm>
            <a:off x="7416800" y="3937000"/>
            <a:ext cx="18796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硬件设备采购成本居高不下，加上施工安装及后期的人工巡检维护，长期运营成本压力巨大。</a:t>
            </a:r>
            <a:endParaRPr lang="en-US" sz="1100"/>
          </a:p>
        </p:txBody>
      </p:sp>
      <p:sp>
        <p:nvSpPr>
          <p:cNvPr id="29" name="AutoShape 29"/>
          <p:cNvSpPr/>
          <p:nvPr/>
        </p:nvSpPr>
        <p:spPr>
          <a:xfrm>
            <a:off x="9550400" y="2032000"/>
            <a:ext cx="2133600" cy="3429000"/>
          </a:xfrm>
          <a:prstGeom prst="roundRect">
            <a:avLst>
              <a:gd name="adj" fmla="val 0"/>
            </a:avLst>
          </a:prstGeom>
          <a:solidFill>
            <a:srgbClr val="FFFFFF">
              <a:alpha val="5000"/>
            </a:srgbClr>
          </a:solidFill>
          <a:ln w="12700" cap="flat" cmpd="sng">
            <a:solidFill>
              <a:srgbClr val="F97316">
                <a:alpha val="3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10261600" y="2349500"/>
            <a:ext cx="711200" cy="711200"/>
          </a:xfrm>
          <a:prstGeom prst="ellipse">
            <a:avLst/>
          </a:prstGeom>
          <a:solidFill>
            <a:srgbClr val="F97316">
              <a:alpha val="15000"/>
            </a:srgbClr>
          </a:solidFill>
          <a:ln w="25400" cap="flat" cmpd="sng">
            <a:no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14000" y="2501900"/>
            <a:ext cx="406400" cy="406400"/>
          </a:xfrm>
          <a:prstGeom prst="rect">
            <a:avLst/>
          </a:prstGeom>
        </p:spPr>
      </p:pic>
      <p:sp>
        <p:nvSpPr>
          <p:cNvPr id="32" name="AutoShape 32"/>
          <p:cNvSpPr/>
          <p:nvPr/>
        </p:nvSpPr>
        <p:spPr>
          <a:xfrm>
            <a:off x="9652000" y="3238500"/>
            <a:ext cx="19304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05 响应缓慢</a:t>
            </a:r>
            <a:endParaRPr lang="en-US" sz="1100"/>
          </a:p>
        </p:txBody>
      </p:sp>
      <p:cxnSp>
        <p:nvCxnSpPr>
          <p:cNvPr id="33" name="Connector 33"/>
          <p:cNvCxnSpPr/>
          <p:nvPr/>
        </p:nvCxnSpPr>
        <p:spPr>
          <a:xfrm rot="-25277">
            <a:off x="9753623" y="3740150"/>
            <a:ext cx="17272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34" name="AutoShape 34"/>
          <p:cNvSpPr/>
          <p:nvPr/>
        </p:nvSpPr>
        <p:spPr>
          <a:xfrm>
            <a:off x="9677400" y="3937000"/>
            <a:ext cx="18796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故障排查依赖人工现场，问题定位耗时长，客户信号投诉无法得到即时响应与快速解决。</a:t>
            </a:r>
            <a:endParaRPr lang="en-US" sz="1100"/>
          </a:p>
        </p:txBody>
      </p:sp>
      <p:sp>
        <p:nvSpPr>
          <p:cNvPr id="35" name="AutoShape 35"/>
          <p:cNvSpPr/>
          <p:nvPr/>
        </p:nvSpPr>
        <p:spPr>
          <a:xfrm>
            <a:off x="508000" y="5842000"/>
            <a:ext cx="11176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这些传统方案的固有弊端，不仅制约了通信服务的品质提升，更成为阻碍数字化业务高效运转的绊脚石，技术升级势在必行。</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F232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270000" y="-1270000"/>
            <a:ext cx="5080000" cy="5080000"/>
          </a:xfrm>
          <a:prstGeom prst="ellipse">
            <a:avLst/>
          </a:prstGeom>
          <a:solidFill>
            <a:srgbClr val="00C2B8">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8890000" y="3810000"/>
            <a:ext cx="5080000" cy="5080000"/>
          </a:xfrm>
          <a:prstGeom prst="ellipse">
            <a:avLst/>
          </a:prstGeom>
          <a:solidFill>
            <a:srgbClr val="FF8A3D">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762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数字集群延伸覆盖系统</a:t>
            </a:r>
            <a:endParaRPr lang="en-US" sz="1100"/>
          </a:p>
        </p:txBody>
      </p:sp>
      <p:sp>
        <p:nvSpPr>
          <p:cNvPr id="5" name="AutoShape 5"/>
          <p:cNvSpPr/>
          <p:nvPr/>
        </p:nvSpPr>
        <p:spPr>
          <a:xfrm>
            <a:off x="762000" y="1841500"/>
            <a:ext cx="10668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D1D5DB">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作为数字集群网络的关键优化设备，该系统专为弥补基站信号盲区、增强弱覆盖区域而设计。通过智能信号中继与放大技术，有效提升手持台与车载台的通信感知范围和通话质量，具备极强的环境适应性，广泛应用于大型场馆、地下空间、工业园区及偏远室外等各类复杂场景，为集群通信提供无缝的网络保障。</a:t>
            </a:r>
            <a:endParaRPr lang="en-US" sz="1100"/>
          </a:p>
        </p:txBody>
      </p:sp>
      <p:sp>
        <p:nvSpPr>
          <p:cNvPr id="6" name="AutoShape 6"/>
          <p:cNvSpPr/>
          <p:nvPr/>
        </p:nvSpPr>
        <p:spPr>
          <a:xfrm>
            <a:off x="508000" y="3429000"/>
            <a:ext cx="2667000" cy="2413000"/>
          </a:xfrm>
          <a:prstGeom prst="roundRect">
            <a:avLst>
              <a:gd name="adj" fmla="val 0"/>
            </a:avLst>
          </a:prstGeom>
          <a:solidFill>
            <a:srgbClr val="FFFFFF">
              <a:alpha val="6000"/>
            </a:srgbClr>
          </a:solidFill>
          <a:ln w="12700" cap="flat" cmpd="sng">
            <a:solidFill>
              <a:srgbClr val="00C2B8">
                <a:alpha val="2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3683000"/>
            <a:ext cx="406400" cy="406400"/>
          </a:xfrm>
          <a:prstGeom prst="rect">
            <a:avLst/>
          </a:prstGeom>
        </p:spPr>
      </p:pic>
      <p:sp>
        <p:nvSpPr>
          <p:cNvPr id="8" name="AutoShape 8"/>
          <p:cNvSpPr/>
          <p:nvPr/>
        </p:nvSpPr>
        <p:spPr>
          <a:xfrm>
            <a:off x="1206500" y="37084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快速部署即装即用</a:t>
            </a:r>
            <a:endParaRPr lang="en-US" sz="1100"/>
          </a:p>
        </p:txBody>
      </p:sp>
      <p:sp>
        <p:nvSpPr>
          <p:cNvPr id="9" name="AutoShape 9"/>
          <p:cNvSpPr/>
          <p:nvPr/>
        </p:nvSpPr>
        <p:spPr>
          <a:xfrm>
            <a:off x="698500" y="4318000"/>
            <a:ext cx="228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采用一体化模块化设计，无需复杂的机房配套，现场通电即可快速开通业务，大幅缩短工程周期，满足突发事件的应急通信需求。</a:t>
            </a:r>
            <a:endParaRPr lang="en-US" sz="1100"/>
          </a:p>
        </p:txBody>
      </p:sp>
      <p:sp>
        <p:nvSpPr>
          <p:cNvPr id="10" name="AutoShape 10"/>
          <p:cNvSpPr/>
          <p:nvPr/>
        </p:nvSpPr>
        <p:spPr>
          <a:xfrm>
            <a:off x="3365500" y="3429000"/>
            <a:ext cx="2667000" cy="2413000"/>
          </a:xfrm>
          <a:prstGeom prst="roundRect">
            <a:avLst>
              <a:gd name="adj" fmla="val 0"/>
            </a:avLst>
          </a:prstGeom>
          <a:solidFill>
            <a:srgbClr val="FFFFFF">
              <a:alpha val="6000"/>
            </a:srgbClr>
          </a:solidFill>
          <a:ln w="12700" cap="flat" cmpd="sng">
            <a:solidFill>
              <a:srgbClr val="FF8A3D">
                <a:alpha val="2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56000" y="3683000"/>
            <a:ext cx="406400" cy="406400"/>
          </a:xfrm>
          <a:prstGeom prst="rect">
            <a:avLst/>
          </a:prstGeom>
        </p:spPr>
      </p:pic>
      <p:sp>
        <p:nvSpPr>
          <p:cNvPr id="12" name="AutoShape 12"/>
          <p:cNvSpPr/>
          <p:nvPr/>
        </p:nvSpPr>
        <p:spPr>
          <a:xfrm>
            <a:off x="4064000" y="37084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多场景灵活组网</a:t>
            </a:r>
            <a:endParaRPr lang="en-US" sz="1100"/>
          </a:p>
        </p:txBody>
      </p:sp>
      <p:sp>
        <p:nvSpPr>
          <p:cNvPr id="13" name="AutoShape 13"/>
          <p:cNvSpPr/>
          <p:nvPr/>
        </p:nvSpPr>
        <p:spPr>
          <a:xfrm>
            <a:off x="3556000" y="4318000"/>
            <a:ext cx="228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支持光纤、IP专网、无线微波等多种回传方式，灵活适应室内分布、室外补盲及隧道管廊等复杂地理环境，组网方式无拘无束。</a:t>
            </a:r>
            <a:endParaRPr lang="en-US" sz="1100"/>
          </a:p>
        </p:txBody>
      </p:sp>
      <p:sp>
        <p:nvSpPr>
          <p:cNvPr id="14" name="AutoShape 14"/>
          <p:cNvSpPr/>
          <p:nvPr/>
        </p:nvSpPr>
        <p:spPr>
          <a:xfrm>
            <a:off x="6223000" y="3429000"/>
            <a:ext cx="2667000" cy="2413000"/>
          </a:xfrm>
          <a:prstGeom prst="roundRect">
            <a:avLst>
              <a:gd name="adj" fmla="val 0"/>
            </a:avLst>
          </a:prstGeom>
          <a:solidFill>
            <a:srgbClr val="FFFFFF">
              <a:alpha val="6000"/>
            </a:srgbClr>
          </a:solidFill>
          <a:ln w="12700" cap="flat" cmpd="sng">
            <a:solidFill>
              <a:srgbClr val="00C2B8">
                <a:alpha val="2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3683000"/>
            <a:ext cx="406400" cy="406400"/>
          </a:xfrm>
          <a:prstGeom prst="rect">
            <a:avLst/>
          </a:prstGeom>
        </p:spPr>
      </p:pic>
      <p:sp>
        <p:nvSpPr>
          <p:cNvPr id="16" name="AutoShape 16"/>
          <p:cNvSpPr/>
          <p:nvPr/>
        </p:nvSpPr>
        <p:spPr>
          <a:xfrm>
            <a:off x="6921500" y="37084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高性价比低成本</a:t>
            </a:r>
            <a:endParaRPr lang="en-US" sz="1100"/>
          </a:p>
        </p:txBody>
      </p:sp>
      <p:sp>
        <p:nvSpPr>
          <p:cNvPr id="17" name="AutoShape 17"/>
          <p:cNvSpPr/>
          <p:nvPr/>
        </p:nvSpPr>
        <p:spPr>
          <a:xfrm>
            <a:off x="6413500" y="4318000"/>
            <a:ext cx="228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相比新建宏基站，显著降低建设成本与物业协调难度，支持按需扩容和分期建设，有效减少运营商及企业的初期投资压力。</a:t>
            </a:r>
            <a:endParaRPr lang="en-US" sz="1100"/>
          </a:p>
        </p:txBody>
      </p:sp>
      <p:sp>
        <p:nvSpPr>
          <p:cNvPr id="18" name="AutoShape 18"/>
          <p:cNvSpPr/>
          <p:nvPr/>
        </p:nvSpPr>
        <p:spPr>
          <a:xfrm>
            <a:off x="9080500" y="3429000"/>
            <a:ext cx="2667000" cy="2413000"/>
          </a:xfrm>
          <a:prstGeom prst="roundRect">
            <a:avLst>
              <a:gd name="adj" fmla="val 0"/>
            </a:avLst>
          </a:prstGeom>
          <a:solidFill>
            <a:srgbClr val="FFFFFF">
              <a:alpha val="6000"/>
            </a:srgbClr>
          </a:solidFill>
          <a:ln w="12700" cap="flat" cmpd="sng">
            <a:solidFill>
              <a:srgbClr val="FF8A3D">
                <a:alpha val="2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71000" y="3683000"/>
            <a:ext cx="406400" cy="406400"/>
          </a:xfrm>
          <a:prstGeom prst="rect">
            <a:avLst/>
          </a:prstGeom>
        </p:spPr>
      </p:pic>
      <p:sp>
        <p:nvSpPr>
          <p:cNvPr id="20" name="AutoShape 20"/>
          <p:cNvSpPr/>
          <p:nvPr/>
        </p:nvSpPr>
        <p:spPr>
          <a:xfrm>
            <a:off x="9779000" y="37084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工业级高可靠性</a:t>
            </a:r>
            <a:endParaRPr lang="en-US" sz="1100"/>
          </a:p>
        </p:txBody>
      </p:sp>
      <p:sp>
        <p:nvSpPr>
          <p:cNvPr id="21" name="AutoShape 21"/>
          <p:cNvSpPr/>
          <p:nvPr/>
        </p:nvSpPr>
        <p:spPr>
          <a:xfrm>
            <a:off x="9271000" y="4318000"/>
            <a:ext cx="228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具备IP65防护等级，支持宽温工作环境，内置智能监控与故障自愈机制，7x24小时稳定运行，确保通信链路永不掉线。</a:t>
            </a:r>
            <a:endParaRPr lang="en-US" sz="1100"/>
          </a:p>
        </p:txBody>
      </p:sp>
      <p:sp>
        <p:nvSpPr>
          <p:cNvPr id="22" name="AutoShape 22"/>
          <p:cNvSpPr/>
          <p:nvPr/>
        </p:nvSpPr>
        <p:spPr>
          <a:xfrm>
            <a:off x="508000" y="6159500"/>
            <a:ext cx="11176000" cy="25400"/>
          </a:xfrm>
          <a:prstGeom prst="roundRect">
            <a:avLst>
              <a:gd name="adj" fmla="val 0"/>
            </a:avLst>
          </a:prstGeom>
          <a:gradFill rotWithShape="1">
            <a:gsLst>
              <a:gs pos="0">
                <a:srgbClr val="00C2B8">
                  <a:alpha val="0"/>
                </a:srgbClr>
              </a:gs>
              <a:gs pos="20000">
                <a:srgbClr val="00C2B8">
                  <a:alpha val="60000"/>
                </a:srgbClr>
              </a:gs>
              <a:gs pos="80000">
                <a:srgbClr val="FF8A3D">
                  <a:alpha val="60000"/>
                </a:srgbClr>
              </a:gs>
              <a:gs pos="100000">
                <a:srgbClr val="FF8A3D">
                  <a:alpha val="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8FAFC">
                <a:alpha val="100000"/>
              </a:srgbClr>
            </a:gs>
            <a:gs pos="100000">
              <a:srgbClr val="F1F5F9">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B82F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10B981">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381000" y="381000"/>
            <a:ext cx="1143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系统工作原理</a:t>
            </a:r>
            <a:endParaRPr lang="en-US" sz="1100"/>
          </a:p>
        </p:txBody>
      </p:sp>
      <p:sp>
        <p:nvSpPr>
          <p:cNvPr id="5" name="AutoShape 5"/>
          <p:cNvSpPr/>
          <p:nvPr/>
        </p:nvSpPr>
        <p:spPr>
          <a:xfrm>
            <a:off x="381000" y="1397000"/>
            <a:ext cx="2108200" cy="1905000"/>
          </a:xfrm>
          <a:prstGeom prst="roundRect">
            <a:avLst>
              <a:gd name="adj" fmla="val 0"/>
            </a:avLst>
          </a:prstGeom>
          <a:solidFill>
            <a:srgbClr val="1E40AF">
              <a:alpha val="8000"/>
            </a:srgbClr>
          </a:solidFill>
          <a:ln w="12700" cap="flat" cmpd="sng">
            <a:solidFill>
              <a:srgbClr val="1E40AF">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71500" y="1587500"/>
            <a:ext cx="406400" cy="406400"/>
          </a:xfrm>
          <a:prstGeom prst="rect">
            <a:avLst/>
          </a:prstGeom>
        </p:spPr>
      </p:pic>
      <p:sp>
        <p:nvSpPr>
          <p:cNvPr id="7" name="AutoShape 7"/>
          <p:cNvSpPr/>
          <p:nvPr/>
        </p:nvSpPr>
        <p:spPr>
          <a:xfrm>
            <a:off x="1016000" y="1587500"/>
            <a:ext cx="152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01 信号源基站</a:t>
            </a:r>
            <a:endParaRPr lang="en-US" sz="1100"/>
          </a:p>
        </p:txBody>
      </p:sp>
      <p:sp>
        <p:nvSpPr>
          <p:cNvPr id="8" name="AutoShape 8"/>
          <p:cNvSpPr/>
          <p:nvPr/>
        </p:nvSpPr>
        <p:spPr>
          <a:xfrm>
            <a:off x="571500" y="2095500"/>
            <a:ext cx="1854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系统的信号起点，提供稳定、纯净的射频信号输入，是整个覆盖网络的源头动力。</a:t>
            </a:r>
            <a:endParaRPr lang="en-US" sz="1100"/>
          </a:p>
        </p:txBody>
      </p:sp>
      <p:sp>
        <p:nvSpPr>
          <p:cNvPr id="9" name="AutoShape 9"/>
          <p:cNvSpPr/>
          <p:nvPr/>
        </p:nvSpPr>
        <p:spPr>
          <a:xfrm>
            <a:off x="2692400" y="1397000"/>
            <a:ext cx="2108200" cy="1905000"/>
          </a:xfrm>
          <a:prstGeom prst="roundRect">
            <a:avLst>
              <a:gd name="adj" fmla="val 0"/>
            </a:avLst>
          </a:prstGeom>
          <a:solidFill>
            <a:srgbClr val="06B6D4">
              <a:alpha val="8000"/>
            </a:srgbClr>
          </a:solidFill>
          <a:ln w="12700" cap="flat" cmpd="sng">
            <a:solidFill>
              <a:srgbClr val="06B6D4">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82900" y="1587500"/>
            <a:ext cx="406400" cy="406400"/>
          </a:xfrm>
          <a:prstGeom prst="rect">
            <a:avLst/>
          </a:prstGeom>
        </p:spPr>
      </p:pic>
      <p:sp>
        <p:nvSpPr>
          <p:cNvPr id="11" name="AutoShape 11"/>
          <p:cNvSpPr/>
          <p:nvPr/>
        </p:nvSpPr>
        <p:spPr>
          <a:xfrm>
            <a:off x="3327400" y="1587500"/>
            <a:ext cx="152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02 近端接入</a:t>
            </a:r>
            <a:endParaRPr lang="en-US" sz="1100"/>
          </a:p>
        </p:txBody>
      </p:sp>
      <p:sp>
        <p:nvSpPr>
          <p:cNvPr id="12" name="AutoShape 12"/>
          <p:cNvSpPr/>
          <p:nvPr/>
        </p:nvSpPr>
        <p:spPr>
          <a:xfrm>
            <a:off x="2882900" y="2095500"/>
            <a:ext cx="1854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通过耦合技术提取基站下行信号，完成信号的滤波、调制与初步处理，适配传输接口。</a:t>
            </a:r>
            <a:endParaRPr lang="en-US" sz="1100"/>
          </a:p>
        </p:txBody>
      </p:sp>
      <p:sp>
        <p:nvSpPr>
          <p:cNvPr id="13" name="AutoShape 13"/>
          <p:cNvSpPr/>
          <p:nvPr/>
        </p:nvSpPr>
        <p:spPr>
          <a:xfrm>
            <a:off x="5003800" y="1397000"/>
            <a:ext cx="2108200" cy="1905000"/>
          </a:xfrm>
          <a:prstGeom prst="roundRect">
            <a:avLst>
              <a:gd name="adj" fmla="val 0"/>
            </a:avLst>
          </a:prstGeom>
          <a:solidFill>
            <a:srgbClr val="10B981">
              <a:alpha val="8000"/>
            </a:srgbClr>
          </a:solidFill>
          <a:ln w="12700" cap="flat" cmpd="sng">
            <a:solidFill>
              <a:srgbClr val="10B981">
                <a:alpha val="3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94300" y="1587500"/>
            <a:ext cx="406400" cy="406400"/>
          </a:xfrm>
          <a:prstGeom prst="rect">
            <a:avLst/>
          </a:prstGeom>
        </p:spPr>
      </p:pic>
      <p:sp>
        <p:nvSpPr>
          <p:cNvPr id="15" name="AutoShape 15"/>
          <p:cNvSpPr/>
          <p:nvPr/>
        </p:nvSpPr>
        <p:spPr>
          <a:xfrm>
            <a:off x="5638800" y="1587500"/>
            <a:ext cx="152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0B981"/>
                </a:solidFill>
                <a:latin typeface="Noto Sans SC" panose="020B0200000000000000" charset="-122"/>
                <a:ea typeface="Noto Sans SC" panose="020B0200000000000000" charset="-122"/>
                <a:cs typeface="Noto Sans SC" panose="020B0200000000000000" charset="-122"/>
                <a:sym typeface="Noto Sans SC" panose="020B0200000000000000" charset="-122"/>
              </a:rPr>
              <a:t>03 传输链路</a:t>
            </a:r>
            <a:endParaRPr lang="en-US" sz="1100"/>
          </a:p>
        </p:txBody>
      </p:sp>
      <p:sp>
        <p:nvSpPr>
          <p:cNvPr id="16" name="AutoShape 16"/>
          <p:cNvSpPr/>
          <p:nvPr/>
        </p:nvSpPr>
        <p:spPr>
          <a:xfrm>
            <a:off x="5194300" y="2095500"/>
            <a:ext cx="1854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采用光纤（低损耗）或无线网桥（灵活）作为载体，将处理后的信号无损传输至目标区域。</a:t>
            </a:r>
            <a:endParaRPr lang="en-US" sz="1100"/>
          </a:p>
        </p:txBody>
      </p:sp>
      <p:sp>
        <p:nvSpPr>
          <p:cNvPr id="17" name="AutoShape 17"/>
          <p:cNvSpPr/>
          <p:nvPr/>
        </p:nvSpPr>
        <p:spPr>
          <a:xfrm>
            <a:off x="7315200" y="1397000"/>
            <a:ext cx="2108200" cy="1905000"/>
          </a:xfrm>
          <a:prstGeom prst="roundRect">
            <a:avLst>
              <a:gd name="adj" fmla="val 0"/>
            </a:avLst>
          </a:prstGeom>
          <a:solidFill>
            <a:srgbClr val="F97316">
              <a:alpha val="8000"/>
            </a:srgbClr>
          </a:solidFill>
          <a:ln w="12700" cap="flat" cmpd="sng">
            <a:solidFill>
              <a:srgbClr val="F97316">
                <a:alpha val="3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05700" y="1587500"/>
            <a:ext cx="406400" cy="406400"/>
          </a:xfrm>
          <a:prstGeom prst="rect">
            <a:avLst/>
          </a:prstGeom>
        </p:spPr>
      </p:pic>
      <p:sp>
        <p:nvSpPr>
          <p:cNvPr id="19" name="AutoShape 19"/>
          <p:cNvSpPr/>
          <p:nvPr/>
        </p:nvSpPr>
        <p:spPr>
          <a:xfrm>
            <a:off x="7950200" y="1587500"/>
            <a:ext cx="152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04 远端覆盖</a:t>
            </a:r>
            <a:endParaRPr lang="en-US" sz="1100"/>
          </a:p>
        </p:txBody>
      </p:sp>
      <p:sp>
        <p:nvSpPr>
          <p:cNvPr id="20" name="AutoShape 20"/>
          <p:cNvSpPr/>
          <p:nvPr/>
        </p:nvSpPr>
        <p:spPr>
          <a:xfrm>
            <a:off x="7505700" y="2095500"/>
            <a:ext cx="1854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对接收信号进行功率放大、滤波与重发，将信号增强后覆盖到盲区或弱信号区域。</a:t>
            </a:r>
            <a:endParaRPr lang="en-US" sz="1100"/>
          </a:p>
        </p:txBody>
      </p:sp>
      <p:sp>
        <p:nvSpPr>
          <p:cNvPr id="21" name="AutoShape 21"/>
          <p:cNvSpPr/>
          <p:nvPr/>
        </p:nvSpPr>
        <p:spPr>
          <a:xfrm>
            <a:off x="9626600" y="1397000"/>
            <a:ext cx="2108200" cy="1905000"/>
          </a:xfrm>
          <a:prstGeom prst="roundRect">
            <a:avLst>
              <a:gd name="adj" fmla="val 0"/>
            </a:avLst>
          </a:prstGeom>
          <a:solidFill>
            <a:srgbClr val="8B5CF6">
              <a:alpha val="8000"/>
            </a:srgbClr>
          </a:solidFill>
          <a:ln w="12700" cap="flat" cmpd="sng">
            <a:solidFill>
              <a:srgbClr val="8B5CF6">
                <a:alpha val="3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17100" y="1587500"/>
            <a:ext cx="406400" cy="406400"/>
          </a:xfrm>
          <a:prstGeom prst="rect">
            <a:avLst/>
          </a:prstGeom>
        </p:spPr>
      </p:pic>
      <p:sp>
        <p:nvSpPr>
          <p:cNvPr id="23" name="AutoShape 23"/>
          <p:cNvSpPr/>
          <p:nvPr/>
        </p:nvSpPr>
        <p:spPr>
          <a:xfrm>
            <a:off x="10261600" y="1587500"/>
            <a:ext cx="152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5CF6"/>
                </a:solidFill>
                <a:latin typeface="Noto Sans SC" panose="020B0200000000000000" charset="-122"/>
                <a:ea typeface="Noto Sans SC" panose="020B0200000000000000" charset="-122"/>
                <a:cs typeface="Noto Sans SC" panose="020B0200000000000000" charset="-122"/>
                <a:sym typeface="Noto Sans SC" panose="020B0200000000000000" charset="-122"/>
              </a:rPr>
              <a:t>05 终端用户</a:t>
            </a:r>
            <a:endParaRPr lang="en-US" sz="1100"/>
          </a:p>
        </p:txBody>
      </p:sp>
      <p:sp>
        <p:nvSpPr>
          <p:cNvPr id="24" name="AutoShape 24"/>
          <p:cNvSpPr/>
          <p:nvPr/>
        </p:nvSpPr>
        <p:spPr>
          <a:xfrm>
            <a:off x="9817100" y="2095500"/>
            <a:ext cx="1854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手持台或车载台接收到增强后的信号，实现清晰、稳定的通信，彻底解决通话掉线问题。</a:t>
            </a:r>
            <a:endParaRPr lang="en-US" sz="1100"/>
          </a:p>
        </p:txBody>
      </p:sp>
      <p:cxnSp>
        <p:nvCxnSpPr>
          <p:cNvPr id="25" name="Connector 25"/>
          <p:cNvCxnSpPr/>
          <p:nvPr/>
        </p:nvCxnSpPr>
        <p:spPr>
          <a:xfrm rot="-3819">
            <a:off x="381004" y="3676650"/>
            <a:ext cx="11430000" cy="12700"/>
          </a:xfrm>
          <a:prstGeom prst="straightConnector1">
            <a:avLst/>
          </a:prstGeom>
          <a:solidFill>
            <a:srgbClr val="DEE0E3">
              <a:alpha val="100000"/>
            </a:srgbClr>
          </a:solidFill>
          <a:ln w="12700" cap="flat" cmpd="sng">
            <a:solidFill>
              <a:srgbClr val="CBD5E1">
                <a:alpha val="50000"/>
              </a:srgbClr>
            </a:solidFill>
            <a:prstDash val="solid"/>
            <a:round/>
            <a:headEnd type="none" w="med" len="med"/>
            <a:tailEnd type="none" w="med" len="med"/>
          </a:ln>
        </p:spPr>
      </p:cxnSp>
      <p:sp>
        <p:nvSpPr>
          <p:cNvPr id="26" name="AutoShape 26"/>
          <p:cNvSpPr/>
          <p:nvPr/>
        </p:nvSpPr>
        <p:spPr>
          <a:xfrm>
            <a:off x="381000" y="3937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核心工作逻辑</a:t>
            </a:r>
            <a:endParaRPr lang="en-US" sz="1100"/>
          </a:p>
        </p:txBody>
      </p:sp>
      <p:sp>
        <p:nvSpPr>
          <p:cNvPr id="27" name="AutoShape 27"/>
          <p:cNvSpPr/>
          <p:nvPr/>
        </p:nvSpPr>
        <p:spPr>
          <a:xfrm>
            <a:off x="381000" y="4445000"/>
            <a:ext cx="2667000" cy="952500"/>
          </a:xfrm>
          <a:prstGeom prst="roundRect">
            <a:avLst>
              <a:gd name="adj" fmla="val 0"/>
            </a:avLst>
          </a:prstGeom>
          <a:solidFill>
            <a:srgbClr val="F1F5F9">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8" name="Picture 28"/>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08000" y="4572000"/>
            <a:ext cx="304800" cy="304800"/>
          </a:xfrm>
          <a:prstGeom prst="rect">
            <a:avLst/>
          </a:prstGeom>
        </p:spPr>
      </p:pic>
      <p:sp>
        <p:nvSpPr>
          <p:cNvPr id="29" name="AutoShape 29"/>
          <p:cNvSpPr/>
          <p:nvPr/>
        </p:nvSpPr>
        <p:spPr>
          <a:xfrm>
            <a:off x="889000" y="4546600"/>
            <a:ext cx="215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精准耦合采集</a:t>
            </a:r>
            <a:endParaRPr lang="en-US" sz="1100"/>
          </a:p>
          <a:p>
            <a:pPr marL="0" indent="0" algn="l">
              <a:lnSpc>
                <a:spcPct val="125000"/>
              </a:lnSpc>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利用定向耦合器从基站获取信号，确保信号纯净度，避免干扰。</a:t>
            </a:r>
            <a:endPar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0" name="AutoShape 30"/>
          <p:cNvSpPr/>
          <p:nvPr/>
        </p:nvSpPr>
        <p:spPr>
          <a:xfrm>
            <a:off x="3175000" y="4445000"/>
            <a:ext cx="2667000" cy="952500"/>
          </a:xfrm>
          <a:prstGeom prst="roundRect">
            <a:avLst>
              <a:gd name="adj" fmla="val 0"/>
            </a:avLst>
          </a:prstGeom>
          <a:solidFill>
            <a:srgbClr val="F1F5F9">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02000" y="4572000"/>
            <a:ext cx="304800" cy="304800"/>
          </a:xfrm>
          <a:prstGeom prst="rect">
            <a:avLst/>
          </a:prstGeom>
        </p:spPr>
      </p:pic>
      <p:sp>
        <p:nvSpPr>
          <p:cNvPr id="32" name="AutoShape 32"/>
          <p:cNvSpPr/>
          <p:nvPr/>
        </p:nvSpPr>
        <p:spPr>
          <a:xfrm>
            <a:off x="3683000" y="4546600"/>
            <a:ext cx="215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高效无损传输</a:t>
            </a:r>
            <a:endParaRPr lang="en-US" sz="1100"/>
          </a:p>
          <a:p>
            <a:pPr marL="0" indent="0" algn="l">
              <a:lnSpc>
                <a:spcPct val="125000"/>
              </a:lnSpc>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光纤传输损耗极低，无线网桥部署灵活，满足不同场景传输需求。</a:t>
            </a:r>
            <a:endPar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3" name="AutoShape 33"/>
          <p:cNvSpPr/>
          <p:nvPr/>
        </p:nvSpPr>
        <p:spPr>
          <a:xfrm>
            <a:off x="381000" y="5461000"/>
            <a:ext cx="2667000" cy="952500"/>
          </a:xfrm>
          <a:prstGeom prst="roundRect">
            <a:avLst>
              <a:gd name="adj" fmla="val 0"/>
            </a:avLst>
          </a:prstGeom>
          <a:solidFill>
            <a:srgbClr val="F1F5F9">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4" name="Picture 34"/>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08000" y="5588000"/>
            <a:ext cx="304800" cy="304800"/>
          </a:xfrm>
          <a:prstGeom prst="rect">
            <a:avLst/>
          </a:prstGeom>
        </p:spPr>
      </p:pic>
      <p:sp>
        <p:nvSpPr>
          <p:cNvPr id="35" name="AutoShape 35"/>
          <p:cNvSpPr/>
          <p:nvPr/>
        </p:nvSpPr>
        <p:spPr>
          <a:xfrm>
            <a:off x="889000" y="5562600"/>
            <a:ext cx="215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智能放大重发</a:t>
            </a:r>
            <a:endParaRPr lang="en-US" sz="1100"/>
          </a:p>
          <a:p>
            <a:pPr marL="0" indent="0" algn="l">
              <a:lnSpc>
                <a:spcPct val="125000"/>
              </a:lnSpc>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远端设备具备自动增益控制，确保输出信号稳定，覆盖均匀。</a:t>
            </a:r>
            <a:endPar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6" name="AutoShape 36"/>
          <p:cNvSpPr/>
          <p:nvPr/>
        </p:nvSpPr>
        <p:spPr>
          <a:xfrm>
            <a:off x="3175000" y="5461000"/>
            <a:ext cx="2667000" cy="952500"/>
          </a:xfrm>
          <a:prstGeom prst="roundRect">
            <a:avLst>
              <a:gd name="adj" fmla="val 0"/>
            </a:avLst>
          </a:prstGeom>
          <a:solidFill>
            <a:srgbClr val="F1F5F9">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7" name="Picture 37"/>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302000" y="5588000"/>
            <a:ext cx="304800" cy="304800"/>
          </a:xfrm>
          <a:prstGeom prst="rect">
            <a:avLst/>
          </a:prstGeom>
        </p:spPr>
      </p:pic>
      <p:sp>
        <p:nvSpPr>
          <p:cNvPr id="38" name="AutoShape 38"/>
          <p:cNvSpPr/>
          <p:nvPr/>
        </p:nvSpPr>
        <p:spPr>
          <a:xfrm>
            <a:off x="3683000" y="5562600"/>
            <a:ext cx="215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全域盲区消除</a:t>
            </a:r>
            <a:endParaRPr lang="en-US" sz="1100"/>
          </a:p>
          <a:p>
            <a:pPr marL="0" indent="0" algn="l">
              <a:lnSpc>
                <a:spcPct val="125000"/>
              </a:lnSpc>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针对地下室、电梯、隧道等死角，实现信号的无缝覆盖。</a:t>
            </a:r>
            <a:endPar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9" name="AutoShape 39"/>
          <p:cNvSpPr/>
          <p:nvPr/>
        </p:nvSpPr>
        <p:spPr>
          <a:xfrm>
            <a:off x="6350000" y="3937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产品应用分类</a:t>
            </a:r>
            <a:endParaRPr lang="en-US" sz="1100"/>
          </a:p>
        </p:txBody>
      </p:sp>
      <p:sp>
        <p:nvSpPr>
          <p:cNvPr id="40" name="AutoShape 40"/>
          <p:cNvSpPr/>
          <p:nvPr/>
        </p:nvSpPr>
        <p:spPr>
          <a:xfrm>
            <a:off x="6350000" y="4445000"/>
            <a:ext cx="1778000" cy="1968500"/>
          </a:xfrm>
          <a:prstGeom prst="roundRect">
            <a:avLst>
              <a:gd name="adj" fmla="val 0"/>
            </a:avLst>
          </a:prstGeom>
          <a:solidFill>
            <a:srgbClr val="1E40AF">
              <a:alpha val="5000"/>
            </a:srgbClr>
          </a:solidFill>
          <a:ln w="12700" cap="flat" cmpd="sng">
            <a:solidFill>
              <a:srgbClr val="1E40AF">
                <a:alpha val="20000"/>
              </a:srgbClr>
            </a:solidFill>
            <a:prstDash val="solid"/>
            <a:round/>
          </a:ln>
        </p:spPr>
        <p:txBody>
          <a:bodyPr vert="horz" wrap="square" lIns="63500" tIns="63500" rIns="63500" bIns="63500" rtlCol="0" anchor="ctr"/>
          <a:lstStyle/>
          <a:p>
            <a:pPr algn="ctr">
              <a:defRPr/>
            </a:pPr>
          </a:p>
        </p:txBody>
      </p:sp>
      <p:pic>
        <p:nvPicPr>
          <p:cNvPr id="41" name="Picture 41"/>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477000" y="4572000"/>
            <a:ext cx="355600" cy="355600"/>
          </a:xfrm>
          <a:prstGeom prst="rect">
            <a:avLst/>
          </a:prstGeom>
        </p:spPr>
      </p:pic>
      <p:sp>
        <p:nvSpPr>
          <p:cNvPr id="42" name="AutoShape 42"/>
          <p:cNvSpPr/>
          <p:nvPr/>
        </p:nvSpPr>
        <p:spPr>
          <a:xfrm>
            <a:off x="6477000" y="5016500"/>
            <a:ext cx="152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光纤拉远型</a:t>
            </a:r>
            <a:endParaRPr lang="en-US" sz="1100"/>
          </a:p>
        </p:txBody>
      </p:sp>
      <p:sp>
        <p:nvSpPr>
          <p:cNvPr id="43" name="AutoShape 43"/>
          <p:cNvSpPr/>
          <p:nvPr/>
        </p:nvSpPr>
        <p:spPr>
          <a:xfrm>
            <a:off x="6477000" y="5397500"/>
            <a:ext cx="1587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高功率输出，适合大型场馆、矿山、工业园区等对覆盖范围要求高的场景。</a:t>
            </a:r>
            <a:endParaRPr lang="en-US" sz="1100"/>
          </a:p>
        </p:txBody>
      </p:sp>
      <p:sp>
        <p:nvSpPr>
          <p:cNvPr id="44" name="AutoShape 44"/>
          <p:cNvSpPr/>
          <p:nvPr/>
        </p:nvSpPr>
        <p:spPr>
          <a:xfrm>
            <a:off x="8191500" y="4445000"/>
            <a:ext cx="1778000" cy="1968500"/>
          </a:xfrm>
          <a:prstGeom prst="roundRect">
            <a:avLst>
              <a:gd name="adj" fmla="val 0"/>
            </a:avLst>
          </a:prstGeom>
          <a:solidFill>
            <a:srgbClr val="10B981">
              <a:alpha val="5000"/>
            </a:srgbClr>
          </a:solidFill>
          <a:ln w="12700" cap="flat" cmpd="sng">
            <a:solidFill>
              <a:srgbClr val="10B981">
                <a:alpha val="20000"/>
              </a:srgbClr>
            </a:solidFill>
            <a:prstDash val="solid"/>
            <a:round/>
          </a:ln>
        </p:spPr>
        <p:txBody>
          <a:bodyPr vert="horz" wrap="square" lIns="63500" tIns="63500" rIns="63500" bIns="63500" rtlCol="0" anchor="ctr"/>
          <a:lstStyle/>
          <a:p>
            <a:pPr algn="ctr">
              <a:defRPr/>
            </a:pPr>
          </a:p>
        </p:txBody>
      </p:sp>
      <p:pic>
        <p:nvPicPr>
          <p:cNvPr id="45" name="Picture 45"/>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318500" y="4572000"/>
            <a:ext cx="355600" cy="355600"/>
          </a:xfrm>
          <a:prstGeom prst="rect">
            <a:avLst/>
          </a:prstGeom>
        </p:spPr>
      </p:pic>
      <p:sp>
        <p:nvSpPr>
          <p:cNvPr id="46" name="AutoShape 46"/>
          <p:cNvSpPr/>
          <p:nvPr/>
        </p:nvSpPr>
        <p:spPr>
          <a:xfrm>
            <a:off x="8318500" y="5016500"/>
            <a:ext cx="152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0B981"/>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无线耦合型</a:t>
            </a:r>
            <a:endParaRPr lang="en-US" sz="1100"/>
          </a:p>
        </p:txBody>
      </p:sp>
      <p:sp>
        <p:nvSpPr>
          <p:cNvPr id="47" name="AutoShape 47"/>
          <p:cNvSpPr/>
          <p:nvPr/>
        </p:nvSpPr>
        <p:spPr>
          <a:xfrm>
            <a:off x="8318500" y="5397500"/>
            <a:ext cx="1587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免布线，即装即用，适用于展会、临时会议、应急通信等快速部署场景。</a:t>
            </a:r>
            <a:endParaRPr lang="en-US" sz="1100"/>
          </a:p>
        </p:txBody>
      </p:sp>
      <p:sp>
        <p:nvSpPr>
          <p:cNvPr id="48" name="AutoShape 48"/>
          <p:cNvSpPr/>
          <p:nvPr/>
        </p:nvSpPr>
        <p:spPr>
          <a:xfrm>
            <a:off x="10033000" y="4445000"/>
            <a:ext cx="1778000" cy="1968500"/>
          </a:xfrm>
          <a:prstGeom prst="roundRect">
            <a:avLst>
              <a:gd name="adj" fmla="val 0"/>
            </a:avLst>
          </a:prstGeom>
          <a:solidFill>
            <a:srgbClr val="F59E0B">
              <a:alpha val="5000"/>
            </a:srgbClr>
          </a:solidFill>
          <a:ln w="12700" cap="flat" cmpd="sng">
            <a:solidFill>
              <a:srgbClr val="F59E0B">
                <a:alpha val="20000"/>
              </a:srgbClr>
            </a:solidFill>
            <a:prstDash val="solid"/>
            <a:round/>
          </a:ln>
        </p:spPr>
        <p:txBody>
          <a:bodyPr vert="horz" wrap="square" lIns="63500" tIns="63500" rIns="63500" bIns="63500" rtlCol="0" anchor="ctr"/>
          <a:lstStyle/>
          <a:p>
            <a:pPr algn="ctr">
              <a:defRPr/>
            </a:pPr>
          </a:p>
        </p:txBody>
      </p:sp>
      <p:pic>
        <p:nvPicPr>
          <p:cNvPr id="49" name="Picture 49"/>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0160000" y="4572000"/>
            <a:ext cx="355600" cy="355600"/>
          </a:xfrm>
          <a:prstGeom prst="rect">
            <a:avLst/>
          </a:prstGeom>
        </p:spPr>
      </p:pic>
      <p:sp>
        <p:nvSpPr>
          <p:cNvPr id="50" name="AutoShape 50"/>
          <p:cNvSpPr/>
          <p:nvPr/>
        </p:nvSpPr>
        <p:spPr>
          <a:xfrm>
            <a:off x="10160000" y="5016500"/>
            <a:ext cx="152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59E0B"/>
                </a:solidFill>
                <a:latin typeface="Noto Sans SC" panose="020B0200000000000000" charset="-122"/>
                <a:ea typeface="Noto Sans SC" panose="020B0200000000000000" charset="-122"/>
                <a:cs typeface="Noto Sans SC" panose="020B0200000000000000" charset="-122"/>
                <a:sym typeface="Noto Sans SC" panose="020B0200000000000000" charset="-122"/>
              </a:rPr>
              <a:t>车载移频型</a:t>
            </a:r>
            <a:endParaRPr lang="en-US" sz="1100"/>
          </a:p>
        </p:txBody>
      </p:sp>
      <p:sp>
        <p:nvSpPr>
          <p:cNvPr id="51" name="AutoShape 51"/>
          <p:cNvSpPr/>
          <p:nvPr/>
        </p:nvSpPr>
        <p:spPr>
          <a:xfrm>
            <a:off x="10160000" y="5397500"/>
            <a:ext cx="1587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移动覆盖方案，支持高铁、警车、邮轮等移动载体的随行通信保障。</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E222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0" y="-1270000"/>
            <a:ext cx="5080000" cy="5080000"/>
          </a:xfrm>
          <a:prstGeom prst="ellipse">
            <a:avLst/>
          </a:prstGeom>
          <a:solidFill>
            <a:srgbClr val="22D3EE">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3810000"/>
            <a:ext cx="3810000" cy="3810000"/>
          </a:xfrm>
          <a:prstGeom prst="ellipse">
            <a:avLst/>
          </a:prstGeom>
          <a:solidFill>
            <a:srgbClr val="FB923C">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609600" y="508000"/>
            <a:ext cx="109728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产品分类</a:t>
            </a:r>
            <a:endParaRPr lang="en-US" sz="1100"/>
          </a:p>
        </p:txBody>
      </p:sp>
      <p:sp>
        <p:nvSpPr>
          <p:cNvPr id="5" name="AutoShape 5"/>
          <p:cNvSpPr/>
          <p:nvPr/>
        </p:nvSpPr>
        <p:spPr>
          <a:xfrm>
            <a:off x="609600" y="1651000"/>
            <a:ext cx="3454400" cy="4445000"/>
          </a:xfrm>
          <a:prstGeom prst="roundRect">
            <a:avLst>
              <a:gd name="adj" fmla="val 0"/>
            </a:avLst>
          </a:prstGeom>
          <a:solidFill>
            <a:srgbClr val="FFFFFF">
              <a:alpha val="5000"/>
            </a:srgbClr>
          </a:solidFill>
          <a:ln w="12700" cap="flat" cmpd="sng">
            <a:solidFill>
              <a:srgbClr val="22D3EE">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3600" y="1968500"/>
            <a:ext cx="609600" cy="609600"/>
          </a:xfrm>
          <a:prstGeom prst="rect">
            <a:avLst/>
          </a:prstGeom>
        </p:spPr>
      </p:pic>
      <p:sp>
        <p:nvSpPr>
          <p:cNvPr id="7" name="AutoShape 7"/>
          <p:cNvSpPr/>
          <p:nvPr/>
        </p:nvSpPr>
        <p:spPr>
          <a:xfrm>
            <a:off x="1574800" y="2057400"/>
            <a:ext cx="2413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大功率光纤拉远设备</a:t>
            </a:r>
            <a:endParaRPr lang="en-US" sz="1100"/>
          </a:p>
        </p:txBody>
      </p:sp>
      <p:cxnSp>
        <p:nvCxnSpPr>
          <p:cNvPr id="8" name="Connector 8"/>
          <p:cNvCxnSpPr/>
          <p:nvPr/>
        </p:nvCxnSpPr>
        <p:spPr>
          <a:xfrm rot="-14817">
            <a:off x="863614" y="2787650"/>
            <a:ext cx="29464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3600" y="3111500"/>
            <a:ext cx="203200" cy="203200"/>
          </a:xfrm>
          <a:prstGeom prst="rect">
            <a:avLst/>
          </a:prstGeom>
        </p:spPr>
      </p:pic>
      <p:sp>
        <p:nvSpPr>
          <p:cNvPr id="10" name="AutoShape 10"/>
          <p:cNvSpPr/>
          <p:nvPr/>
        </p:nvSpPr>
        <p:spPr>
          <a:xfrm>
            <a:off x="1143000" y="30734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适用场景：</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针对大范围信号盲区、大型场馆及高层住宅的室内深度覆盖，解决弱覆盖与容量不足问题。</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3600" y="4064000"/>
            <a:ext cx="203200" cy="203200"/>
          </a:xfrm>
          <a:prstGeom prst="rect">
            <a:avLst/>
          </a:prstGeom>
        </p:spPr>
      </p:pic>
      <p:sp>
        <p:nvSpPr>
          <p:cNvPr id="12" name="AutoShape 12"/>
          <p:cNvSpPr/>
          <p:nvPr/>
        </p:nvSpPr>
        <p:spPr>
          <a:xfrm>
            <a:off x="1143000" y="40259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输出功率强劲，信号传输衰减小、覆盖半径广，支持高并发用户接入，网络稳定性极高。</a:t>
            </a:r>
            <a:endParaRPr lang="en-US" sz="1100"/>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3600" y="5016500"/>
            <a:ext cx="203200" cy="203200"/>
          </a:xfrm>
          <a:prstGeom prst="rect">
            <a:avLst/>
          </a:prstGeom>
        </p:spPr>
      </p:pic>
      <p:sp>
        <p:nvSpPr>
          <p:cNvPr id="14" name="AutoShape 14"/>
          <p:cNvSpPr/>
          <p:nvPr/>
        </p:nvSpPr>
        <p:spPr>
          <a:xfrm>
            <a:off x="1143000" y="49784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传输技术：</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采用无源光纤直连传输，实现信号无损长距离传输，完美适配远距离组网与分布式覆盖。</a:t>
            </a:r>
            <a:endParaRPr lang="en-US" sz="1100"/>
          </a:p>
        </p:txBody>
      </p:sp>
      <p:sp>
        <p:nvSpPr>
          <p:cNvPr id="15" name="AutoShape 15"/>
          <p:cNvSpPr/>
          <p:nvPr/>
        </p:nvSpPr>
        <p:spPr>
          <a:xfrm>
            <a:off x="4368800" y="1651000"/>
            <a:ext cx="3454400" cy="4445000"/>
          </a:xfrm>
          <a:prstGeom prst="roundRect">
            <a:avLst>
              <a:gd name="adj" fmla="val 0"/>
            </a:avLst>
          </a:prstGeom>
          <a:solidFill>
            <a:srgbClr val="FFFFFF">
              <a:alpha val="5000"/>
            </a:srgbClr>
          </a:solidFill>
          <a:ln w="12700" cap="flat" cmpd="sng">
            <a:solidFill>
              <a:srgbClr val="FB923C">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22800" y="1968500"/>
            <a:ext cx="609600" cy="609600"/>
          </a:xfrm>
          <a:prstGeom prst="rect">
            <a:avLst/>
          </a:prstGeom>
        </p:spPr>
      </p:pic>
      <p:sp>
        <p:nvSpPr>
          <p:cNvPr id="17" name="AutoShape 17"/>
          <p:cNvSpPr/>
          <p:nvPr/>
        </p:nvSpPr>
        <p:spPr>
          <a:xfrm>
            <a:off x="5334000" y="2057400"/>
            <a:ext cx="2413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无线耦合设备</a:t>
            </a:r>
            <a:endParaRPr lang="en-US" sz="1100"/>
          </a:p>
        </p:txBody>
      </p:sp>
      <p:cxnSp>
        <p:nvCxnSpPr>
          <p:cNvPr id="18" name="Connector 18"/>
          <p:cNvCxnSpPr/>
          <p:nvPr/>
        </p:nvCxnSpPr>
        <p:spPr>
          <a:xfrm rot="-14817">
            <a:off x="4622814" y="2787650"/>
            <a:ext cx="29464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622800" y="3111500"/>
            <a:ext cx="203200" cy="203200"/>
          </a:xfrm>
          <a:prstGeom prst="rect">
            <a:avLst/>
          </a:prstGeom>
        </p:spPr>
      </p:pic>
      <p:sp>
        <p:nvSpPr>
          <p:cNvPr id="20" name="AutoShape 20"/>
          <p:cNvSpPr/>
          <p:nvPr/>
        </p:nvSpPr>
        <p:spPr>
          <a:xfrm>
            <a:off x="4902200" y="30734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FB923C"/>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适用场景：</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适用于无预埋光缆的老旧小区、临时展会活动、抢险救灾等需快速开通信号的场景。</a:t>
            </a:r>
            <a:endParaRPr lang="en-US" sz="1100"/>
          </a:p>
        </p:txBody>
      </p:sp>
      <p:pic>
        <p:nvPicPr>
          <p:cNvPr id="21" name="Picture 2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622800" y="4064000"/>
            <a:ext cx="203200" cy="203200"/>
          </a:xfrm>
          <a:prstGeom prst="rect">
            <a:avLst/>
          </a:prstGeom>
        </p:spPr>
      </p:pic>
      <p:sp>
        <p:nvSpPr>
          <p:cNvPr id="22" name="AutoShape 22"/>
          <p:cNvSpPr/>
          <p:nvPr/>
        </p:nvSpPr>
        <p:spPr>
          <a:xfrm>
            <a:off x="4902200" y="40259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FB923C"/>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无需破路布线，安装便捷即装即用，部署周期短至数小时，灵活适配复杂地理环境。</a:t>
            </a:r>
            <a:endParaRPr lang="en-US" sz="1100"/>
          </a:p>
        </p:txBody>
      </p:sp>
      <p:pic>
        <p:nvPicPr>
          <p:cNvPr id="23" name="Picture 23"/>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622800" y="5016500"/>
            <a:ext cx="203200" cy="203200"/>
          </a:xfrm>
          <a:prstGeom prst="rect">
            <a:avLst/>
          </a:prstGeom>
        </p:spPr>
      </p:pic>
      <p:sp>
        <p:nvSpPr>
          <p:cNvPr id="24" name="AutoShape 24"/>
          <p:cNvSpPr/>
          <p:nvPr/>
        </p:nvSpPr>
        <p:spPr>
          <a:xfrm>
            <a:off x="4902200" y="49784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FB923C"/>
                </a:solidFill>
                <a:latin typeface="Noto Sans SC" panose="020B0200000000000000" charset="-122"/>
                <a:ea typeface="Noto Sans SC" panose="020B0200000000000000" charset="-122"/>
                <a:cs typeface="Noto Sans SC" panose="020B0200000000000000" charset="-122"/>
                <a:sym typeface="Noto Sans SC" panose="020B0200000000000000" charset="-122"/>
              </a:rPr>
              <a:t>耦合技术：</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基于空间电磁耦合原理，利用无线信道实现信号中继，省去物理链路建设成本与时间。</a:t>
            </a:r>
            <a:endParaRPr lang="en-US" sz="1100"/>
          </a:p>
        </p:txBody>
      </p:sp>
      <p:sp>
        <p:nvSpPr>
          <p:cNvPr id="25" name="AutoShape 25"/>
          <p:cNvSpPr/>
          <p:nvPr/>
        </p:nvSpPr>
        <p:spPr>
          <a:xfrm>
            <a:off x="8128000" y="1651000"/>
            <a:ext cx="3454400" cy="4445000"/>
          </a:xfrm>
          <a:prstGeom prst="roundRect">
            <a:avLst>
              <a:gd name="adj" fmla="val 0"/>
            </a:avLst>
          </a:prstGeom>
          <a:solidFill>
            <a:srgbClr val="FFFFFF">
              <a:alpha val="5000"/>
            </a:srgbClr>
          </a:solidFill>
          <a:ln w="12700" cap="flat" cmpd="sng">
            <a:solidFill>
              <a:srgbClr val="22D3EE">
                <a:alpha val="20000"/>
              </a:srgbClr>
            </a:solid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382000" y="1968500"/>
            <a:ext cx="609600" cy="609600"/>
          </a:xfrm>
          <a:prstGeom prst="rect">
            <a:avLst/>
          </a:prstGeom>
        </p:spPr>
      </p:pic>
      <p:sp>
        <p:nvSpPr>
          <p:cNvPr id="27" name="AutoShape 27"/>
          <p:cNvSpPr/>
          <p:nvPr/>
        </p:nvSpPr>
        <p:spPr>
          <a:xfrm>
            <a:off x="9093200" y="2057400"/>
            <a:ext cx="2413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车载移频设备</a:t>
            </a:r>
            <a:endParaRPr lang="en-US" sz="1100"/>
          </a:p>
        </p:txBody>
      </p:sp>
      <p:cxnSp>
        <p:nvCxnSpPr>
          <p:cNvPr id="28" name="Connector 28"/>
          <p:cNvCxnSpPr/>
          <p:nvPr/>
        </p:nvCxnSpPr>
        <p:spPr>
          <a:xfrm rot="-14817">
            <a:off x="8382014" y="2787650"/>
            <a:ext cx="29464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pic>
        <p:nvPicPr>
          <p:cNvPr id="29" name="Picture 29"/>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382000" y="3111500"/>
            <a:ext cx="203200" cy="203200"/>
          </a:xfrm>
          <a:prstGeom prst="rect">
            <a:avLst/>
          </a:prstGeom>
        </p:spPr>
      </p:pic>
      <p:sp>
        <p:nvSpPr>
          <p:cNvPr id="30" name="AutoShape 30"/>
          <p:cNvSpPr/>
          <p:nvPr/>
        </p:nvSpPr>
        <p:spPr>
          <a:xfrm>
            <a:off x="8661400" y="30734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适用场景：</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突发事件应急通信保障、大型赛事移动补盲、野外作业车队及临时指挥车的通信覆盖。</a:t>
            </a:r>
            <a:endParaRPr lang="en-US" sz="1100"/>
          </a:p>
        </p:txBody>
      </p:sp>
      <p:pic>
        <p:nvPicPr>
          <p:cNvPr id="31" name="Picture 31"/>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382000" y="4064000"/>
            <a:ext cx="203200" cy="203200"/>
          </a:xfrm>
          <a:prstGeom prst="rect">
            <a:avLst/>
          </a:prstGeom>
        </p:spPr>
      </p:pic>
      <p:sp>
        <p:nvSpPr>
          <p:cNvPr id="32" name="AutoShape 32"/>
          <p:cNvSpPr/>
          <p:nvPr/>
        </p:nvSpPr>
        <p:spPr>
          <a:xfrm>
            <a:off x="8661400" y="40259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机动性强，实现“随走随用”，响应速度快；集成化设计，抗震抗干扰，适应车载环境。</a:t>
            </a:r>
            <a:endParaRPr lang="en-US" sz="1100"/>
          </a:p>
        </p:txBody>
      </p:sp>
      <p:pic>
        <p:nvPicPr>
          <p:cNvPr id="33" name="Picture 33"/>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382000" y="5016500"/>
            <a:ext cx="203200" cy="203200"/>
          </a:xfrm>
          <a:prstGeom prst="rect">
            <a:avLst/>
          </a:prstGeom>
        </p:spPr>
      </p:pic>
      <p:sp>
        <p:nvSpPr>
          <p:cNvPr id="34" name="AutoShape 34"/>
          <p:cNvSpPr/>
          <p:nvPr/>
        </p:nvSpPr>
        <p:spPr>
          <a:xfrm>
            <a:off x="8661400" y="4978400"/>
            <a:ext cx="294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部署形式：</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标准车载式集成安装，支持快速固定与拆卸，供电与信号系统一体化，即开即通。</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5F7FA">
                <a:alpha val="100000"/>
              </a:srgbClr>
            </a:gs>
            <a:gs pos="100000">
              <a:srgbClr val="E3E9F2">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B82F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2563EB">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444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大功率光纤拉远设备</a:t>
            </a:r>
            <a:endParaRPr lang="en-US" sz="1100"/>
          </a:p>
        </p:txBody>
      </p:sp>
      <p:sp>
        <p:nvSpPr>
          <p:cNvPr id="5" name="AutoShape 5"/>
          <p:cNvSpPr/>
          <p:nvPr/>
        </p:nvSpPr>
        <p:spPr>
          <a:xfrm>
            <a:off x="508000" y="1524000"/>
            <a:ext cx="3556000" cy="4699000"/>
          </a:xfrm>
          <a:prstGeom prst="roundRect">
            <a:avLst>
              <a:gd name="adj" fmla="val 0"/>
            </a:avLst>
          </a:prstGeom>
          <a:gradFill rotWithShape="1">
            <a:gsLst>
              <a:gs pos="0">
                <a:srgbClr val="1E3A8A">
                  <a:alpha val="100000"/>
                </a:srgbClr>
              </a:gs>
              <a:gs pos="100000">
                <a:srgbClr val="2563EB">
                  <a:alpha val="100000"/>
                </a:srgbClr>
              </a:gs>
            </a:gsLst>
            <a:lin ang="5400000"/>
          </a:gradFill>
          <a:ln cap="flat" cmpd="sng">
            <a:gradFill rotWithShape="1">
              <a:gsLst>
                <a:gs pos="0">
                  <a:srgbClr val="0D2771">
                    <a:alpha val="100000"/>
                  </a:srgbClr>
                </a:gs>
                <a:gs pos="100000">
                  <a:srgbClr val="0C4AD2">
                    <a:alpha val="100000"/>
                  </a:srgbClr>
                </a:gs>
              </a:gsLst>
              <a:lin ang="5400000"/>
            </a:gra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87500" y="2032000"/>
            <a:ext cx="1397000" cy="1397000"/>
          </a:xfrm>
          <a:prstGeom prst="rect">
            <a:avLst/>
          </a:prstGeom>
        </p:spPr>
      </p:pic>
      <p:sp>
        <p:nvSpPr>
          <p:cNvPr id="7" name="AutoShape 7"/>
          <p:cNvSpPr/>
          <p:nvPr/>
        </p:nvSpPr>
        <p:spPr>
          <a:xfrm>
            <a:off x="762000" y="3683000"/>
            <a:ext cx="3048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广域覆盖 · 低损传输</a:t>
            </a:r>
            <a:endParaRPr lang="en-US" sz="1100"/>
          </a:p>
          <a:p>
            <a:pPr marL="0" indent="0" algn="ctr">
              <a:lnSpc>
                <a:spcPct val="117000"/>
              </a:lnSpc>
            </a:pPr>
            <a:r>
              <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突破地理限制，将信号延伸至城市盲区与偏远山区，为通信网络提供强劲的信号补盲与深度覆盖解决方案。</a:t>
            </a:r>
            <a:endPar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5461000"/>
            <a:ext cx="304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工业级设计标准 | 适应复杂环境</a:t>
            </a:r>
            <a:endParaRPr lang="en-US" sz="1100"/>
          </a:p>
        </p:txBody>
      </p:sp>
      <p:sp>
        <p:nvSpPr>
          <p:cNvPr id="9" name="AutoShape 9"/>
          <p:cNvSpPr/>
          <p:nvPr/>
        </p:nvSpPr>
        <p:spPr>
          <a:xfrm>
            <a:off x="4445000" y="1524000"/>
            <a:ext cx="736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核心适用场景</a:t>
            </a:r>
            <a:endParaRPr lang="en-US" sz="1100"/>
          </a:p>
        </p:txBody>
      </p:sp>
      <p:sp>
        <p:nvSpPr>
          <p:cNvPr id="10" name="AutoShape 10"/>
          <p:cNvSpPr/>
          <p:nvPr/>
        </p:nvSpPr>
        <p:spPr>
          <a:xfrm>
            <a:off x="4445000" y="2032000"/>
            <a:ext cx="2349500" cy="1079500"/>
          </a:xfrm>
          <a:prstGeom prst="roundRect">
            <a:avLst>
              <a:gd name="adj" fmla="val 0"/>
            </a:avLst>
          </a:prstGeom>
          <a:solidFill>
            <a:srgbClr val="3B82F6">
              <a:alpha val="8000"/>
            </a:srgbClr>
          </a:solidFill>
          <a:ln w="12700" cap="flat" cmpd="sng">
            <a:solidFill>
              <a:srgbClr val="3B82F6">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184400"/>
            <a:ext cx="304800" cy="304800"/>
          </a:xfrm>
          <a:prstGeom prst="rect">
            <a:avLst/>
          </a:prstGeom>
        </p:spPr>
      </p:pic>
      <p:sp>
        <p:nvSpPr>
          <p:cNvPr id="12" name="AutoShape 12"/>
          <p:cNvSpPr/>
          <p:nvPr/>
        </p:nvSpPr>
        <p:spPr>
          <a:xfrm>
            <a:off x="4953000" y="21590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广域盲区补盲</a:t>
            </a:r>
            <a:endParaRPr lang="en-US" sz="1100"/>
          </a:p>
          <a:p>
            <a:pPr marL="0" indent="0" algn="l">
              <a:lnSpc>
                <a:spcPct val="125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针对城市阴影区、山区及偏远农村，实现大范围信号盲区覆盖填补。</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921500" y="2032000"/>
            <a:ext cx="2349500" cy="1079500"/>
          </a:xfrm>
          <a:prstGeom prst="roundRect">
            <a:avLst>
              <a:gd name="adj" fmla="val 0"/>
            </a:avLst>
          </a:prstGeom>
          <a:solidFill>
            <a:srgbClr val="3B82F6">
              <a:alpha val="8000"/>
            </a:srgbClr>
          </a:solidFill>
          <a:ln w="12700" cap="flat" cmpd="sng">
            <a:solidFill>
              <a:srgbClr val="3B82F6">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73900" y="2184400"/>
            <a:ext cx="304800" cy="304800"/>
          </a:xfrm>
          <a:prstGeom prst="rect">
            <a:avLst/>
          </a:prstGeom>
        </p:spPr>
      </p:pic>
      <p:sp>
        <p:nvSpPr>
          <p:cNvPr id="15" name="AutoShape 15"/>
          <p:cNvSpPr/>
          <p:nvPr/>
        </p:nvSpPr>
        <p:spPr>
          <a:xfrm>
            <a:off x="7429500" y="21590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室内深度覆盖</a:t>
            </a:r>
            <a:endParaRPr lang="en-US" sz="1100"/>
          </a:p>
          <a:p>
            <a:pPr marL="0" indent="0" algn="l">
              <a:lnSpc>
                <a:spcPct val="125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大型商超、写字楼及地下车库，解决复杂建筑结构下的信号弱覆盖问题。</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9334500" y="2032000"/>
            <a:ext cx="2349500" cy="1079500"/>
          </a:xfrm>
          <a:prstGeom prst="roundRect">
            <a:avLst>
              <a:gd name="adj" fmla="val 0"/>
            </a:avLst>
          </a:prstGeom>
          <a:solidFill>
            <a:srgbClr val="3B82F6">
              <a:alpha val="8000"/>
            </a:srgbClr>
          </a:solidFill>
          <a:ln w="12700" cap="flat" cmpd="sng">
            <a:solidFill>
              <a:srgbClr val="3B82F6">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486900" y="2184400"/>
            <a:ext cx="304800" cy="304800"/>
          </a:xfrm>
          <a:prstGeom prst="rect">
            <a:avLst/>
          </a:prstGeom>
        </p:spPr>
      </p:pic>
      <p:sp>
        <p:nvSpPr>
          <p:cNvPr id="18" name="AutoShape 18"/>
          <p:cNvSpPr/>
          <p:nvPr/>
        </p:nvSpPr>
        <p:spPr>
          <a:xfrm>
            <a:off x="9842500" y="21590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天馈系统延伸</a:t>
            </a:r>
            <a:endParaRPr lang="en-US" sz="1100"/>
          </a:p>
          <a:p>
            <a:pPr marL="0" indent="0" algn="l">
              <a:lnSpc>
                <a:spcPct val="125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结合分布式天馈系统，实现场馆、园区等超大空间的均匀信号分布。</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4445000" y="3429000"/>
            <a:ext cx="736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核心技术优势</a:t>
            </a:r>
            <a:endParaRPr lang="en-US" sz="1100"/>
          </a:p>
        </p:txBody>
      </p:sp>
      <p:sp>
        <p:nvSpPr>
          <p:cNvPr id="20" name="AutoShape 20"/>
          <p:cNvSpPr/>
          <p:nvPr/>
        </p:nvSpPr>
        <p:spPr>
          <a:xfrm>
            <a:off x="4445000" y="3937000"/>
            <a:ext cx="3619500" cy="7620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97400" y="4089400"/>
            <a:ext cx="279400" cy="279400"/>
          </a:xfrm>
          <a:prstGeom prst="rect">
            <a:avLst/>
          </a:prstGeom>
        </p:spPr>
      </p:pic>
      <p:sp>
        <p:nvSpPr>
          <p:cNvPr id="22" name="AutoShape 22"/>
          <p:cNvSpPr/>
          <p:nvPr/>
        </p:nvSpPr>
        <p:spPr>
          <a:xfrm>
            <a:off x="4953000" y="4038600"/>
            <a:ext cx="317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大功率输出，覆盖广</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输出功率强劲，单设备覆盖半径显著提升，有效减少基站建设成本。</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8064500" y="3937000"/>
            <a:ext cx="3619500" cy="7620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16900" y="4089400"/>
            <a:ext cx="279400" cy="279400"/>
          </a:xfrm>
          <a:prstGeom prst="rect">
            <a:avLst/>
          </a:prstGeom>
        </p:spPr>
      </p:pic>
      <p:sp>
        <p:nvSpPr>
          <p:cNvPr id="25" name="AutoShape 25"/>
          <p:cNvSpPr/>
          <p:nvPr/>
        </p:nvSpPr>
        <p:spPr>
          <a:xfrm>
            <a:off x="8572500" y="4038600"/>
            <a:ext cx="317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光纤传输，低损耗</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光纤介质传输损耗极低，支持数公里远距离信号拉远，信号衰减小。</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4445000" y="4762500"/>
            <a:ext cx="3619500" cy="7620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97400" y="4914900"/>
            <a:ext cx="279400" cy="279400"/>
          </a:xfrm>
          <a:prstGeom prst="rect">
            <a:avLst/>
          </a:prstGeom>
        </p:spPr>
      </p:pic>
      <p:sp>
        <p:nvSpPr>
          <p:cNvPr id="28" name="AutoShape 28"/>
          <p:cNvSpPr/>
          <p:nvPr/>
        </p:nvSpPr>
        <p:spPr>
          <a:xfrm>
            <a:off x="4953000" y="4864100"/>
            <a:ext cx="317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灵活组网，易扩展</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支持多级级联与星型组网，适应复杂的地理环境与多样化的组网需求。</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8064500" y="4762500"/>
            <a:ext cx="3619500" cy="7620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216900" y="4914900"/>
            <a:ext cx="279400" cy="279400"/>
          </a:xfrm>
          <a:prstGeom prst="rect">
            <a:avLst/>
          </a:prstGeom>
        </p:spPr>
      </p:pic>
      <p:sp>
        <p:nvSpPr>
          <p:cNvPr id="31" name="AutoShape 31"/>
          <p:cNvSpPr/>
          <p:nvPr/>
        </p:nvSpPr>
        <p:spPr>
          <a:xfrm>
            <a:off x="8572500" y="4864100"/>
            <a:ext cx="317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稳定可靠，易维护</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工业级设计，适应高温、潮湿等恶劣环境，支持远程监控与管理。</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2" name="AutoShape 32"/>
          <p:cNvSpPr/>
          <p:nvPr/>
        </p:nvSpPr>
        <p:spPr>
          <a:xfrm>
            <a:off x="4445000" y="5651500"/>
            <a:ext cx="7239000" cy="825500"/>
          </a:xfrm>
          <a:prstGeom prst="roundRect">
            <a:avLst>
              <a:gd name="adj" fmla="val 0"/>
            </a:avLst>
          </a:prstGeom>
          <a:solidFill>
            <a:srgbClr val="2563EB">
              <a:alpha val="5000"/>
            </a:srgbClr>
          </a:solidFill>
          <a:ln w="12700" cap="flat" cmpd="sng">
            <a:solidFill>
              <a:srgbClr val="2563EB">
                <a:alpha val="10000"/>
              </a:srgbClr>
            </a:solidFill>
            <a:prstDash val="solid"/>
            <a:round/>
          </a:ln>
        </p:spPr>
        <p:txBody>
          <a:bodyPr vert="horz" wrap="square" lIns="63500" tIns="63500" rIns="63500" bIns="63500" rtlCol="0" anchor="ctr"/>
          <a:lstStyle/>
          <a:p>
            <a:pPr algn="ctr">
              <a:defRPr/>
            </a:pPr>
          </a:p>
        </p:txBody>
      </p:sp>
      <p:sp>
        <p:nvSpPr>
          <p:cNvPr id="33" name="AutoShape 33"/>
          <p:cNvSpPr/>
          <p:nvPr/>
        </p:nvSpPr>
        <p:spPr>
          <a:xfrm>
            <a:off x="4508500" y="5740400"/>
            <a:ext cx="171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工作频段</a:t>
            </a:r>
            <a:endParaRPr lang="en-US" sz="1100"/>
          </a:p>
          <a:p>
            <a:pPr marL="0" indent="0" algn="l">
              <a:lnSpc>
                <a:spcPct val="125000"/>
              </a:lnSpc>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350MHz / 850MHz</a:t>
            </a:r>
            <a:endPar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34" name="Connector 34"/>
          <p:cNvCxnSpPr/>
          <p:nvPr/>
        </p:nvCxnSpPr>
        <p:spPr>
          <a:xfrm rot="5314074">
            <a:off x="5994400" y="6026229"/>
            <a:ext cx="508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35" name="AutoShape 35"/>
          <p:cNvSpPr/>
          <p:nvPr/>
        </p:nvSpPr>
        <p:spPr>
          <a:xfrm>
            <a:off x="6311900" y="5740400"/>
            <a:ext cx="171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传输方式</a:t>
            </a:r>
            <a:endParaRPr lang="en-US" sz="1100"/>
          </a:p>
          <a:p>
            <a:pPr marL="0" indent="0" algn="l">
              <a:lnSpc>
                <a:spcPct val="125000"/>
              </a:lnSpc>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单模光纤直连</a:t>
            </a:r>
            <a:endPar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36" name="Connector 36"/>
          <p:cNvCxnSpPr/>
          <p:nvPr/>
        </p:nvCxnSpPr>
        <p:spPr>
          <a:xfrm rot="5314074">
            <a:off x="7772400" y="6026229"/>
            <a:ext cx="508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37" name="AutoShape 37"/>
          <p:cNvSpPr/>
          <p:nvPr/>
        </p:nvSpPr>
        <p:spPr>
          <a:xfrm>
            <a:off x="8089900" y="5740400"/>
            <a:ext cx="171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输出功率</a:t>
            </a:r>
            <a:endParaRPr lang="en-US" sz="1100"/>
          </a:p>
          <a:p>
            <a:pPr marL="0" indent="0" algn="l">
              <a:lnSpc>
                <a:spcPct val="125000"/>
              </a:lnSpc>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支持大功率等级配置</a:t>
            </a:r>
            <a:endPar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38" name="Connector 38"/>
          <p:cNvCxnSpPr/>
          <p:nvPr/>
        </p:nvCxnSpPr>
        <p:spPr>
          <a:xfrm rot="5314074">
            <a:off x="9550400" y="6026229"/>
            <a:ext cx="508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39" name="AutoShape 39"/>
          <p:cNvSpPr/>
          <p:nvPr/>
        </p:nvSpPr>
        <p:spPr>
          <a:xfrm>
            <a:off x="9867900" y="5740400"/>
            <a:ext cx="171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供电方式</a:t>
            </a:r>
            <a:endParaRPr lang="en-US" sz="1100"/>
          </a:p>
          <a:p>
            <a:pPr marL="0" indent="0" algn="l">
              <a:lnSpc>
                <a:spcPct val="125000"/>
              </a:lnSpc>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AC220V / DC-48V</a:t>
            </a:r>
            <a:endPar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B82F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3B82F6">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无线耦合设备</a:t>
            </a:r>
            <a:endParaRPr lang="en-US" sz="1100"/>
          </a:p>
        </p:txBody>
      </p:sp>
      <p:sp>
        <p:nvSpPr>
          <p:cNvPr id="5" name="AutoShape 5"/>
          <p:cNvSpPr/>
          <p:nvPr/>
        </p:nvSpPr>
        <p:spPr>
          <a:xfrm>
            <a:off x="508000" y="1524000"/>
            <a:ext cx="3810000" cy="368300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905000" y="2032000"/>
            <a:ext cx="1016000" cy="1016000"/>
          </a:xfrm>
          <a:prstGeom prst="rect">
            <a:avLst/>
          </a:prstGeom>
        </p:spPr>
      </p:pic>
      <p:sp>
        <p:nvSpPr>
          <p:cNvPr id="7" name="AutoShape 7"/>
          <p:cNvSpPr/>
          <p:nvPr/>
        </p:nvSpPr>
        <p:spPr>
          <a:xfrm>
            <a:off x="762000" y="3238500"/>
            <a:ext cx="330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一体化耦合终端</a:t>
            </a:r>
            <a:endParaRPr lang="en-US" sz="1100"/>
          </a:p>
        </p:txBody>
      </p:sp>
      <p:sp>
        <p:nvSpPr>
          <p:cNvPr id="8" name="AutoShape 8"/>
          <p:cNvSpPr/>
          <p:nvPr/>
        </p:nvSpPr>
        <p:spPr>
          <a:xfrm>
            <a:off x="762000" y="3937000"/>
            <a:ext cx="330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专为应急补盲与快速部署设计，集成信号耦合、放大与发射功能，适配多种复杂环境，即装即用。</a:t>
            </a:r>
            <a:endParaRPr lang="en-US" sz="1100"/>
          </a:p>
        </p:txBody>
      </p:sp>
      <p:sp>
        <p:nvSpPr>
          <p:cNvPr id="9" name="AutoShape 9"/>
          <p:cNvSpPr/>
          <p:nvPr/>
        </p:nvSpPr>
        <p:spPr>
          <a:xfrm>
            <a:off x="4699000" y="1524000"/>
            <a:ext cx="6858000" cy="1206500"/>
          </a:xfrm>
          <a:prstGeom prst="roundRect">
            <a:avLst>
              <a:gd name="adj" fmla="val 0"/>
            </a:avLst>
          </a:prstGeom>
          <a:solidFill>
            <a:srgbClr val="F8FAFC">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889500" y="1816100"/>
            <a:ext cx="609600" cy="609600"/>
          </a:xfrm>
          <a:prstGeom prst="ellipse">
            <a:avLst/>
          </a:prstGeom>
          <a:solidFill>
            <a:srgbClr val="DBEAFE">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41900" y="1968500"/>
            <a:ext cx="304800" cy="304800"/>
          </a:xfrm>
          <a:prstGeom prst="rect">
            <a:avLst/>
          </a:prstGeom>
        </p:spPr>
      </p:pic>
      <p:sp>
        <p:nvSpPr>
          <p:cNvPr id="12" name="AutoShape 12"/>
          <p:cNvSpPr/>
          <p:nvPr/>
        </p:nvSpPr>
        <p:spPr>
          <a:xfrm>
            <a:off x="5651500" y="1651000"/>
            <a:ext cx="584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多场景适配 · 灵活补盲</a:t>
            </a:r>
            <a:endParaRPr lang="en-US" sz="1100"/>
          </a:p>
        </p:txBody>
      </p:sp>
      <p:sp>
        <p:nvSpPr>
          <p:cNvPr id="13" name="AutoShape 13"/>
          <p:cNvSpPr/>
          <p:nvPr/>
        </p:nvSpPr>
        <p:spPr>
          <a:xfrm>
            <a:off x="5651500" y="2032000"/>
            <a:ext cx="584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适用于无光缆条件的偏远盲区、临时活动应急通信；支持小型警务站信号增强，及结合天馈系统实现商场、场馆等大型室内的深度覆盖。</a:t>
            </a:r>
            <a:endParaRPr lang="en-US" sz="1100"/>
          </a:p>
        </p:txBody>
      </p:sp>
      <p:sp>
        <p:nvSpPr>
          <p:cNvPr id="14" name="AutoShape 14"/>
          <p:cNvSpPr/>
          <p:nvPr/>
        </p:nvSpPr>
        <p:spPr>
          <a:xfrm>
            <a:off x="4699000" y="2984500"/>
            <a:ext cx="6858000" cy="1206500"/>
          </a:xfrm>
          <a:prstGeom prst="roundRect">
            <a:avLst>
              <a:gd name="adj" fmla="val 0"/>
            </a:avLst>
          </a:prstGeom>
          <a:solidFill>
            <a:srgbClr val="F8FAFC">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4889500" y="3276600"/>
            <a:ext cx="609600" cy="609600"/>
          </a:xfrm>
          <a:prstGeom prst="ellipse">
            <a:avLst/>
          </a:prstGeom>
          <a:solidFill>
            <a:srgbClr val="D1FAE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41900" y="3429000"/>
            <a:ext cx="304800" cy="304800"/>
          </a:xfrm>
          <a:prstGeom prst="rect">
            <a:avLst/>
          </a:prstGeom>
        </p:spPr>
      </p:pic>
      <p:sp>
        <p:nvSpPr>
          <p:cNvPr id="17" name="AutoShape 17"/>
          <p:cNvSpPr/>
          <p:nvPr/>
        </p:nvSpPr>
        <p:spPr>
          <a:xfrm>
            <a:off x="5651500" y="3111500"/>
            <a:ext cx="584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极简部署 · 高效运维</a:t>
            </a:r>
            <a:endParaRPr lang="en-US" sz="1100"/>
          </a:p>
        </p:txBody>
      </p:sp>
      <p:sp>
        <p:nvSpPr>
          <p:cNvPr id="18" name="AutoShape 18"/>
          <p:cNvSpPr/>
          <p:nvPr/>
        </p:nvSpPr>
        <p:spPr>
          <a:xfrm>
            <a:off x="5651500" y="3492500"/>
            <a:ext cx="584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无需布线施工，大幅节约成本；采用空间耦合技术，通电即工作，秒级开通；设备体积小巧，支持壁挂或吸顶安装，特别适合临时或紧急抢险场景。</a:t>
            </a:r>
            <a:endParaRPr lang="en-US" sz="1100"/>
          </a:p>
        </p:txBody>
      </p:sp>
      <p:sp>
        <p:nvSpPr>
          <p:cNvPr id="19" name="AutoShape 19"/>
          <p:cNvSpPr/>
          <p:nvPr/>
        </p:nvSpPr>
        <p:spPr>
          <a:xfrm>
            <a:off x="4699000" y="4445000"/>
            <a:ext cx="6858000" cy="1206500"/>
          </a:xfrm>
          <a:prstGeom prst="roundRect">
            <a:avLst>
              <a:gd name="adj" fmla="val 0"/>
            </a:avLst>
          </a:prstGeom>
          <a:solidFill>
            <a:srgbClr val="F8FAFC">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4889500" y="4737100"/>
            <a:ext cx="609600" cy="609600"/>
          </a:xfrm>
          <a:prstGeom prst="ellipse">
            <a:avLst/>
          </a:prstGeom>
          <a:solidFill>
            <a:srgbClr val="FEF3C7">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41900" y="4889500"/>
            <a:ext cx="304800" cy="304800"/>
          </a:xfrm>
          <a:prstGeom prst="rect">
            <a:avLst/>
          </a:prstGeom>
        </p:spPr>
      </p:pic>
      <p:sp>
        <p:nvSpPr>
          <p:cNvPr id="22" name="AutoShape 22"/>
          <p:cNvSpPr/>
          <p:nvPr/>
        </p:nvSpPr>
        <p:spPr>
          <a:xfrm>
            <a:off x="5651500" y="4572000"/>
            <a:ext cx="584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专业指标 · 稳定可靠</a:t>
            </a:r>
            <a:endParaRPr lang="en-US" sz="1100"/>
          </a:p>
        </p:txBody>
      </p:sp>
      <p:sp>
        <p:nvSpPr>
          <p:cNvPr id="23" name="AutoShape 23"/>
          <p:cNvSpPr/>
          <p:nvPr/>
        </p:nvSpPr>
        <p:spPr>
          <a:xfrm>
            <a:off x="5651500" y="4953000"/>
            <a:ext cx="584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工作频段覆盖350MHz/850MHz专网频段；支持中/小功率灵活选配，满足不同覆盖半径需求；采用高效无线空间耦合技术，确保信号传输稳定。</a:t>
            </a:r>
            <a:endParaRPr lang="en-US" sz="1100"/>
          </a:p>
        </p:txBody>
      </p:sp>
      <p:sp>
        <p:nvSpPr>
          <p:cNvPr id="24" name="AutoShape 24"/>
          <p:cNvSpPr/>
          <p:nvPr/>
        </p:nvSpPr>
        <p:spPr>
          <a:xfrm>
            <a:off x="508000" y="5969000"/>
            <a:ext cx="11176000" cy="508000"/>
          </a:xfrm>
          <a:prstGeom prst="roundRect">
            <a:avLst>
              <a:gd name="adj" fmla="val 0"/>
            </a:avLst>
          </a:prstGeom>
          <a:solidFill>
            <a:srgbClr val="1E3A8A">
              <a:alpha val="5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508000" y="6070600"/>
            <a:ext cx="1117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价值主张：打破有线部署限制，为专网通信提供低成本、高效率的信号延伸与盲区覆盖解决方案。</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72A">
                <a:alpha val="100000"/>
              </a:srgbClr>
            </a:gs>
            <a:gs pos="100000">
              <a:srgbClr val="1E293B">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7620000" y="-1270000"/>
            <a:ext cx="5080000" cy="5080000"/>
          </a:xfrm>
          <a:prstGeom prst="ellipse">
            <a:avLst/>
          </a:prstGeom>
          <a:solidFill>
            <a:srgbClr val="06B6D4">
              <a:alpha val="1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4445000"/>
            <a:ext cx="3810000" cy="3810000"/>
          </a:xfrm>
          <a:prstGeom prst="ellipse">
            <a:avLst/>
          </a:prstGeom>
          <a:solidFill>
            <a:srgbClr val="F97316">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车载移频设备</a:t>
            </a:r>
            <a:endParaRPr lang="en-US" sz="1100"/>
          </a:p>
        </p:txBody>
      </p:sp>
      <p:sp>
        <p:nvSpPr>
          <p:cNvPr id="5" name="AutoShape 5"/>
          <p:cNvSpPr/>
          <p:nvPr/>
        </p:nvSpPr>
        <p:spPr>
          <a:xfrm>
            <a:off x="508000" y="1651000"/>
            <a:ext cx="3810000" cy="4318000"/>
          </a:xfrm>
          <a:prstGeom prst="roundRect">
            <a:avLst>
              <a:gd name="adj" fmla="val 0"/>
            </a:avLst>
          </a:prstGeom>
          <a:solidFill>
            <a:srgbClr val="334155">
              <a:alpha val="40000"/>
            </a:srgbClr>
          </a:solidFill>
          <a:ln w="12700" cap="flat" cmpd="sng">
            <a:solidFill>
              <a:srgbClr val="06B6D4">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905000" y="2159000"/>
            <a:ext cx="1016000" cy="1016000"/>
          </a:xfrm>
          <a:prstGeom prst="rect">
            <a:avLst/>
          </a:prstGeom>
        </p:spPr>
      </p:pic>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32000" y="3429000"/>
            <a:ext cx="762000" cy="762000"/>
          </a:xfrm>
          <a:prstGeom prst="rect">
            <a:avLst/>
          </a:prstGeom>
        </p:spPr>
      </p:pic>
      <p:sp>
        <p:nvSpPr>
          <p:cNvPr id="8" name="AutoShape 8"/>
          <p:cNvSpPr/>
          <p:nvPr/>
        </p:nvSpPr>
        <p:spPr>
          <a:xfrm>
            <a:off x="762000" y="4699000"/>
            <a:ext cx="330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20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移动中继 · 全域覆盖</a:t>
            </a:r>
            <a:endParaRPr lang="en-US" sz="1100"/>
          </a:p>
          <a:p>
            <a:pPr marL="0" indent="0" algn="ctr">
              <a:lnSpc>
                <a:spcPct val="125000"/>
              </a:lnSpc>
            </a:pPr>
            <a:r>
              <a:rPr lang="en-US" sz="1400" b="0" i="0" u="none" strike="noStrike">
                <a:solidFill>
                  <a:srgbClr val="E2E8F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构建车载应急通信的坚实堡垒</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2E8F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实现信号无缝衔接与指挥畅通</a:t>
            </a:r>
            <a:endParaRPr lang="en-US" sz="1400" b="0" i="0" u="none" strike="noStrike">
              <a:solidFill>
                <a:srgbClr val="E2E8F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4826000" y="1651000"/>
            <a:ext cx="685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核心适用场景</a:t>
            </a:r>
            <a:endParaRPr lang="en-US" sz="1100"/>
          </a:p>
        </p:txBody>
      </p:sp>
      <p:sp>
        <p:nvSpPr>
          <p:cNvPr id="10" name="AutoShape 10"/>
          <p:cNvSpPr/>
          <p:nvPr/>
        </p:nvSpPr>
        <p:spPr>
          <a:xfrm>
            <a:off x="4826000" y="2159000"/>
            <a:ext cx="1625600" cy="1143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53000" y="2286000"/>
            <a:ext cx="304800" cy="304800"/>
          </a:xfrm>
          <a:prstGeom prst="rect">
            <a:avLst/>
          </a:prstGeom>
        </p:spPr>
      </p:pic>
      <p:sp>
        <p:nvSpPr>
          <p:cNvPr id="12" name="AutoShape 12"/>
          <p:cNvSpPr/>
          <p:nvPr/>
        </p:nvSpPr>
        <p:spPr>
          <a:xfrm>
            <a:off x="4953000" y="2641600"/>
            <a:ext cx="139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快速部署补盲</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盲区极速覆盖，即装即用，填补信号空白</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540500" y="2159000"/>
            <a:ext cx="1625600" cy="1143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7500" y="2286000"/>
            <a:ext cx="304800" cy="304800"/>
          </a:xfrm>
          <a:prstGeom prst="rect">
            <a:avLst/>
          </a:prstGeom>
        </p:spPr>
      </p:pic>
      <p:sp>
        <p:nvSpPr>
          <p:cNvPr id="15" name="AutoShape 15"/>
          <p:cNvSpPr/>
          <p:nvPr/>
        </p:nvSpPr>
        <p:spPr>
          <a:xfrm>
            <a:off x="6667500" y="2641600"/>
            <a:ext cx="139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应急通信保障</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灾害现场通信中枢，保障指挥链路不中断</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8255000" y="2159000"/>
            <a:ext cx="1625600" cy="1143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82000" y="2286000"/>
            <a:ext cx="304800" cy="304800"/>
          </a:xfrm>
          <a:prstGeom prst="rect">
            <a:avLst/>
          </a:prstGeom>
        </p:spPr>
      </p:pic>
      <p:sp>
        <p:nvSpPr>
          <p:cNvPr id="18" name="AutoShape 18"/>
          <p:cNvSpPr/>
          <p:nvPr/>
        </p:nvSpPr>
        <p:spPr>
          <a:xfrm>
            <a:off x="8382000" y="2641600"/>
            <a:ext cx="139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移动执法支持</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随警而动，实时回传音视频，提升执法效能</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9969500" y="2159000"/>
            <a:ext cx="1625600" cy="1143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096500" y="2286000"/>
            <a:ext cx="304800" cy="304800"/>
          </a:xfrm>
          <a:prstGeom prst="rect">
            <a:avLst/>
          </a:prstGeom>
        </p:spPr>
      </p:pic>
      <p:sp>
        <p:nvSpPr>
          <p:cNvPr id="21" name="AutoShape 21"/>
          <p:cNvSpPr/>
          <p:nvPr/>
        </p:nvSpPr>
        <p:spPr>
          <a:xfrm>
            <a:off x="10096500" y="2641600"/>
            <a:ext cx="139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中继节点组网</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单车即节点，多车联动构建应急通信网</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2" name="AutoShape 22"/>
          <p:cNvSpPr/>
          <p:nvPr/>
        </p:nvSpPr>
        <p:spPr>
          <a:xfrm>
            <a:off x="4826000" y="3556000"/>
            <a:ext cx="685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核心产品优势</a:t>
            </a:r>
            <a:endParaRPr lang="en-US" sz="1100"/>
          </a:p>
        </p:txBody>
      </p:sp>
      <p:sp>
        <p:nvSpPr>
          <p:cNvPr id="23" name="AutoShape 23"/>
          <p:cNvSpPr/>
          <p:nvPr/>
        </p:nvSpPr>
        <p:spPr>
          <a:xfrm>
            <a:off x="4826000" y="4000500"/>
            <a:ext cx="1625600" cy="10795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953000" y="4127500"/>
            <a:ext cx="279400" cy="279400"/>
          </a:xfrm>
          <a:prstGeom prst="rect">
            <a:avLst/>
          </a:prstGeom>
        </p:spPr>
      </p:pic>
      <p:sp>
        <p:nvSpPr>
          <p:cNvPr id="25" name="AutoShape 25"/>
          <p:cNvSpPr/>
          <p:nvPr/>
        </p:nvSpPr>
        <p:spPr>
          <a:xfrm>
            <a:off x="4953000" y="4445000"/>
            <a:ext cx="139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高机动性设计</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轻量化集成，适配各类警务与特种车辆</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6540500" y="4000500"/>
            <a:ext cx="1625600" cy="10795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667500" y="4127500"/>
            <a:ext cx="279400" cy="279400"/>
          </a:xfrm>
          <a:prstGeom prst="rect">
            <a:avLst/>
          </a:prstGeom>
        </p:spPr>
      </p:pic>
      <p:sp>
        <p:nvSpPr>
          <p:cNvPr id="28" name="AutoShape 28"/>
          <p:cNvSpPr/>
          <p:nvPr/>
        </p:nvSpPr>
        <p:spPr>
          <a:xfrm>
            <a:off x="6667500" y="4445000"/>
            <a:ext cx="139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随走随用</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自动识别环境，无需复杂调试即可工作</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8255000" y="4000500"/>
            <a:ext cx="1625600" cy="10795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382000" y="4127500"/>
            <a:ext cx="279400" cy="279400"/>
          </a:xfrm>
          <a:prstGeom prst="rect">
            <a:avLst/>
          </a:prstGeom>
        </p:spPr>
      </p:pic>
      <p:sp>
        <p:nvSpPr>
          <p:cNvPr id="31" name="AutoShape 31"/>
          <p:cNvSpPr/>
          <p:nvPr/>
        </p:nvSpPr>
        <p:spPr>
          <a:xfrm>
            <a:off x="8382000" y="4445000"/>
            <a:ext cx="139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覆盖范围广</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突破地形限制，延伸通信覆盖半径</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2" name="AutoShape 32"/>
          <p:cNvSpPr/>
          <p:nvPr/>
        </p:nvSpPr>
        <p:spPr>
          <a:xfrm>
            <a:off x="9969500" y="4000500"/>
            <a:ext cx="1625600" cy="10795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pic>
        <p:nvPicPr>
          <p:cNvPr id="33" name="Picture 33"/>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096500" y="4127500"/>
            <a:ext cx="279400" cy="279400"/>
          </a:xfrm>
          <a:prstGeom prst="rect">
            <a:avLst/>
          </a:prstGeom>
        </p:spPr>
      </p:pic>
      <p:sp>
        <p:nvSpPr>
          <p:cNvPr id="34" name="AutoShape 34"/>
          <p:cNvSpPr/>
          <p:nvPr/>
        </p:nvSpPr>
        <p:spPr>
          <a:xfrm>
            <a:off x="10096500" y="4445000"/>
            <a:ext cx="139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2E8F0"/>
                </a:solidFill>
                <a:latin typeface="Noto Sans SC" panose="020B0200000000000000" charset="-122"/>
                <a:ea typeface="Noto Sans SC" panose="020B0200000000000000" charset="-122"/>
                <a:cs typeface="Noto Sans SC" panose="020B0200000000000000" charset="-122"/>
                <a:sym typeface="Noto Sans SC" panose="020B0200000000000000" charset="-122"/>
              </a:rPr>
              <a:t>指挥零距离</a:t>
            </a:r>
            <a:endParaRPr lang="en-US" sz="1100"/>
          </a:p>
          <a:p>
            <a:pPr marL="0" indent="0" algn="l">
              <a:lnSpc>
                <a:spcPct val="125000"/>
              </a:lnSpc>
            </a:pPr>
            <a:r>
              <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现场与指挥中心实时语音数据互通</a:t>
            </a:r>
            <a:endParaRPr lang="en-US" sz="12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5" name="AutoShape 35"/>
          <p:cNvSpPr/>
          <p:nvPr/>
        </p:nvSpPr>
        <p:spPr>
          <a:xfrm>
            <a:off x="4826000" y="5207000"/>
            <a:ext cx="685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关键技术指标</a:t>
            </a:r>
            <a:endParaRPr lang="en-US" sz="1100"/>
          </a:p>
        </p:txBody>
      </p:sp>
      <p:sp>
        <p:nvSpPr>
          <p:cNvPr id="36" name="AutoShape 36"/>
          <p:cNvSpPr/>
          <p:nvPr/>
        </p:nvSpPr>
        <p:spPr>
          <a:xfrm>
            <a:off x="4826000" y="5651500"/>
            <a:ext cx="3365500" cy="508000"/>
          </a:xfrm>
          <a:prstGeom prst="roundRect">
            <a:avLst>
              <a:gd name="adj" fmla="val 0"/>
            </a:avLst>
          </a:prstGeom>
          <a:solidFill>
            <a:srgbClr val="06B6D4">
              <a:alpha val="10000"/>
            </a:srgbClr>
          </a:solidFill>
          <a:ln w="12700" cap="flat" cmpd="sng">
            <a:solidFill>
              <a:srgbClr val="06B6D4">
                <a:alpha val="20000"/>
              </a:srgbClr>
            </a:solidFill>
            <a:prstDash val="solid"/>
            <a:round/>
          </a:ln>
        </p:spPr>
        <p:txBody>
          <a:bodyPr vert="horz" wrap="square" lIns="63500" tIns="63500" rIns="63500" bIns="63500" rtlCol="0" anchor="ctr"/>
          <a:lstStyle/>
          <a:p>
            <a:pPr algn="ctr">
              <a:defRPr/>
            </a:pPr>
          </a:p>
        </p:txBody>
      </p:sp>
      <p:sp>
        <p:nvSpPr>
          <p:cNvPr id="37" name="AutoShape 37"/>
          <p:cNvSpPr/>
          <p:nvPr/>
        </p:nvSpPr>
        <p:spPr>
          <a:xfrm>
            <a:off x="4953000" y="5715000"/>
            <a:ext cx="323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频段支持：</a:t>
            </a: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350MHz / 850MHz 双频自适应</a:t>
            </a:r>
            <a:endParaRPr lang="en-US" sz="1100"/>
          </a:p>
        </p:txBody>
      </p:sp>
      <p:sp>
        <p:nvSpPr>
          <p:cNvPr id="38" name="AutoShape 38"/>
          <p:cNvSpPr/>
          <p:nvPr/>
        </p:nvSpPr>
        <p:spPr>
          <a:xfrm>
            <a:off x="8229600" y="5651500"/>
            <a:ext cx="3365500" cy="508000"/>
          </a:xfrm>
          <a:prstGeom prst="roundRect">
            <a:avLst>
              <a:gd name="adj" fmla="val 0"/>
            </a:avLst>
          </a:prstGeom>
          <a:solidFill>
            <a:srgbClr val="06B6D4">
              <a:alpha val="10000"/>
            </a:srgbClr>
          </a:solidFill>
          <a:ln w="12700" cap="flat" cmpd="sng">
            <a:solidFill>
              <a:srgbClr val="06B6D4">
                <a:alpha val="20000"/>
              </a:srgbClr>
            </a:solidFill>
            <a:prstDash val="solid"/>
            <a:round/>
          </a:ln>
        </p:spPr>
        <p:txBody>
          <a:bodyPr vert="horz" wrap="square" lIns="63500" tIns="63500" rIns="63500" bIns="63500" rtlCol="0" anchor="ctr"/>
          <a:lstStyle/>
          <a:p>
            <a:pPr algn="ctr">
              <a:defRPr/>
            </a:pPr>
          </a:p>
        </p:txBody>
      </p:sp>
      <p:sp>
        <p:nvSpPr>
          <p:cNvPr id="39" name="AutoShape 39"/>
          <p:cNvSpPr/>
          <p:nvPr/>
        </p:nvSpPr>
        <p:spPr>
          <a:xfrm>
            <a:off x="8356600" y="5715000"/>
            <a:ext cx="323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环境适应：</a:t>
            </a: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IP65防护等级，宽温宽压车载设计</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2D3748">
                <a:alpha val="100000"/>
              </a:srgbClr>
            </a:gs>
            <a:gs pos="100000">
              <a:srgbClr val="1A202C">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8890000" y="-1270000"/>
            <a:ext cx="5080000" cy="5080000"/>
          </a:xfrm>
          <a:prstGeom prst="ellipse">
            <a:avLst/>
          </a:prstGeom>
          <a:solidFill>
            <a:srgbClr val="48BFC7">
              <a:alpha val="1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FF9F43">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六大核心技术优势</a:t>
            </a:r>
            <a:endParaRPr lang="en-US" sz="1100"/>
          </a:p>
        </p:txBody>
      </p:sp>
      <p:sp>
        <p:nvSpPr>
          <p:cNvPr id="5" name="AutoShape 5"/>
          <p:cNvSpPr/>
          <p:nvPr/>
        </p:nvSpPr>
        <p:spPr>
          <a:xfrm>
            <a:off x="508000" y="1270000"/>
            <a:ext cx="1117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E2E8F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以技术创新为核心驱动力，构建全方位的技术壁垒，从部署效率到运维成本，实现全链路的优化升级，为业务场景提供稳定可靠的底层支撑。</a:t>
            </a:r>
            <a:endParaRPr lang="en-US" sz="1100"/>
          </a:p>
        </p:txBody>
      </p:sp>
      <p:sp>
        <p:nvSpPr>
          <p:cNvPr id="6" name="AutoShape 6"/>
          <p:cNvSpPr/>
          <p:nvPr/>
        </p:nvSpPr>
        <p:spPr>
          <a:xfrm>
            <a:off x="508000" y="2032000"/>
            <a:ext cx="3556000" cy="1968500"/>
          </a:xfrm>
          <a:prstGeom prst="roundRect">
            <a:avLst>
              <a:gd name="adj" fmla="val 0"/>
            </a:avLst>
          </a:prstGeom>
          <a:solidFill>
            <a:srgbClr val="FFFFFF">
              <a:alpha val="6000"/>
            </a:srgbClr>
          </a:solidFill>
          <a:ln w="12700" cap="flat" cmpd="sng">
            <a:solidFill>
              <a:srgbClr val="48BFC7">
                <a:alpha val="3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2286000"/>
            <a:ext cx="406400" cy="406400"/>
          </a:xfrm>
          <a:prstGeom prst="rect">
            <a:avLst/>
          </a:prstGeom>
        </p:spPr>
      </p:pic>
      <p:sp>
        <p:nvSpPr>
          <p:cNvPr id="8" name="AutoShape 8"/>
          <p:cNvSpPr/>
          <p:nvPr/>
        </p:nvSpPr>
        <p:spPr>
          <a:xfrm>
            <a:off x="1333500" y="2286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 快速部署</a:t>
            </a:r>
            <a:endParaRPr lang="en-US" sz="1100"/>
          </a:p>
        </p:txBody>
      </p:sp>
      <p:sp>
        <p:nvSpPr>
          <p:cNvPr id="9" name="AutoShape 9"/>
          <p:cNvSpPr/>
          <p:nvPr/>
        </p:nvSpPr>
        <p:spPr>
          <a:xfrm>
            <a:off x="762000" y="2794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即装即用，无需复杂配置，分钟级完成设备开通上线。模块化设计让现场部署更高效，大幅缩短项目落地周期，快速响应业务需求。</a:t>
            </a:r>
            <a:endParaRPr lang="en-US" sz="1100"/>
          </a:p>
        </p:txBody>
      </p:sp>
      <p:sp>
        <p:nvSpPr>
          <p:cNvPr id="10" name="AutoShape 10"/>
          <p:cNvSpPr/>
          <p:nvPr/>
        </p:nvSpPr>
        <p:spPr>
          <a:xfrm>
            <a:off x="4318000" y="2032000"/>
            <a:ext cx="3556000" cy="1968500"/>
          </a:xfrm>
          <a:prstGeom prst="roundRect">
            <a:avLst>
              <a:gd name="adj" fmla="val 0"/>
            </a:avLst>
          </a:prstGeom>
          <a:solidFill>
            <a:srgbClr val="FFFFFF">
              <a:alpha val="6000"/>
            </a:srgbClr>
          </a:solidFill>
          <a:ln w="12700" cap="flat" cmpd="sng">
            <a:solidFill>
              <a:srgbClr val="FF9F43">
                <a:alpha val="3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286000"/>
            <a:ext cx="406400" cy="406400"/>
          </a:xfrm>
          <a:prstGeom prst="rect">
            <a:avLst/>
          </a:prstGeom>
        </p:spPr>
      </p:pic>
      <p:sp>
        <p:nvSpPr>
          <p:cNvPr id="12" name="AutoShape 12"/>
          <p:cNvSpPr/>
          <p:nvPr/>
        </p:nvSpPr>
        <p:spPr>
          <a:xfrm>
            <a:off x="5143500" y="2286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 灵活组网</a:t>
            </a:r>
            <a:endParaRPr lang="en-US" sz="1100"/>
          </a:p>
        </p:txBody>
      </p:sp>
      <p:sp>
        <p:nvSpPr>
          <p:cNvPr id="13" name="AutoShape 13"/>
          <p:cNvSpPr/>
          <p:nvPr/>
        </p:nvSpPr>
        <p:spPr>
          <a:xfrm>
            <a:off x="4572000" y="2794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支持星型、链型及混合型拓扑结构，适配商超、智慧园区、工业厂区等多场景需求。可根据实际环境灵活调整网络架构，扩展性极强。</a:t>
            </a:r>
            <a:endParaRPr lang="en-US" sz="1100"/>
          </a:p>
        </p:txBody>
      </p:sp>
      <p:sp>
        <p:nvSpPr>
          <p:cNvPr id="14" name="AutoShape 14"/>
          <p:cNvSpPr/>
          <p:nvPr/>
        </p:nvSpPr>
        <p:spPr>
          <a:xfrm>
            <a:off x="8128000" y="2032000"/>
            <a:ext cx="3556000" cy="1968500"/>
          </a:xfrm>
          <a:prstGeom prst="roundRect">
            <a:avLst>
              <a:gd name="adj" fmla="val 0"/>
            </a:avLst>
          </a:prstGeom>
          <a:solidFill>
            <a:srgbClr val="FFFFFF">
              <a:alpha val="6000"/>
            </a:srgbClr>
          </a:solidFill>
          <a:ln w="12700" cap="flat" cmpd="sng">
            <a:solidFill>
              <a:srgbClr val="48BFC7">
                <a:alpha val="3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286000"/>
            <a:ext cx="406400" cy="406400"/>
          </a:xfrm>
          <a:prstGeom prst="rect">
            <a:avLst/>
          </a:prstGeom>
        </p:spPr>
      </p:pic>
      <p:sp>
        <p:nvSpPr>
          <p:cNvPr id="16" name="AutoShape 16"/>
          <p:cNvSpPr/>
          <p:nvPr/>
        </p:nvSpPr>
        <p:spPr>
          <a:xfrm>
            <a:off x="8953500" y="2286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03 成本可控</a:t>
            </a:r>
            <a:endParaRPr lang="en-US" sz="1100"/>
          </a:p>
        </p:txBody>
      </p:sp>
      <p:sp>
        <p:nvSpPr>
          <p:cNvPr id="17" name="AutoShape 17"/>
          <p:cNvSpPr/>
          <p:nvPr/>
        </p:nvSpPr>
        <p:spPr>
          <a:xfrm>
            <a:off x="8382000" y="2794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相较传统基站建设模式，硬件与施工成本降低40%以上。无需大规模的基础设施改造，有效节省前期投入，实现低成本高效益的部署。</a:t>
            </a:r>
            <a:endParaRPr lang="en-US" sz="1100"/>
          </a:p>
        </p:txBody>
      </p:sp>
      <p:sp>
        <p:nvSpPr>
          <p:cNvPr id="18" name="AutoShape 18"/>
          <p:cNvSpPr/>
          <p:nvPr/>
        </p:nvSpPr>
        <p:spPr>
          <a:xfrm>
            <a:off x="508000" y="4254500"/>
            <a:ext cx="3556000" cy="1968500"/>
          </a:xfrm>
          <a:prstGeom prst="roundRect">
            <a:avLst>
              <a:gd name="adj" fmla="val 0"/>
            </a:avLst>
          </a:prstGeom>
          <a:solidFill>
            <a:srgbClr val="FFFFFF">
              <a:alpha val="6000"/>
            </a:srgbClr>
          </a:solidFill>
          <a:ln w="12700" cap="flat" cmpd="sng">
            <a:solidFill>
              <a:srgbClr val="FF9F43">
                <a:alpha val="3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2000" y="4508500"/>
            <a:ext cx="406400" cy="406400"/>
          </a:xfrm>
          <a:prstGeom prst="rect">
            <a:avLst/>
          </a:prstGeom>
        </p:spPr>
      </p:pic>
      <p:sp>
        <p:nvSpPr>
          <p:cNvPr id="20" name="AutoShape 20"/>
          <p:cNvSpPr/>
          <p:nvPr/>
        </p:nvSpPr>
        <p:spPr>
          <a:xfrm>
            <a:off x="1333500" y="4508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04 性能稳定</a:t>
            </a:r>
            <a:endParaRPr lang="en-US" sz="1100"/>
          </a:p>
        </p:txBody>
      </p:sp>
      <p:sp>
        <p:nvSpPr>
          <p:cNvPr id="21" name="AutoShape 21"/>
          <p:cNvSpPr/>
          <p:nvPr/>
        </p:nvSpPr>
        <p:spPr>
          <a:xfrm>
            <a:off x="762000" y="5016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采用先进的集成射频电路设计，具备超强抗干扰能力。数据传输低延迟、高吞吐，在复杂电磁环境下仍能保持7x24小时稳定运行。</a:t>
            </a:r>
            <a:endParaRPr lang="en-US" sz="1100"/>
          </a:p>
        </p:txBody>
      </p:sp>
      <p:sp>
        <p:nvSpPr>
          <p:cNvPr id="22" name="AutoShape 22"/>
          <p:cNvSpPr/>
          <p:nvPr/>
        </p:nvSpPr>
        <p:spPr>
          <a:xfrm>
            <a:off x="4318000" y="4254500"/>
            <a:ext cx="3556000" cy="1968500"/>
          </a:xfrm>
          <a:prstGeom prst="roundRect">
            <a:avLst>
              <a:gd name="adj" fmla="val 0"/>
            </a:avLst>
          </a:prstGeom>
          <a:solidFill>
            <a:srgbClr val="FFFFFF">
              <a:alpha val="6000"/>
            </a:srgbClr>
          </a:solidFill>
          <a:ln w="12700" cap="flat" cmpd="sng">
            <a:solidFill>
              <a:srgbClr val="48BFC7">
                <a:alpha val="3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72000" y="4508500"/>
            <a:ext cx="406400" cy="406400"/>
          </a:xfrm>
          <a:prstGeom prst="rect">
            <a:avLst/>
          </a:prstGeom>
        </p:spPr>
      </p:pic>
      <p:sp>
        <p:nvSpPr>
          <p:cNvPr id="24" name="AutoShape 24"/>
          <p:cNvSpPr/>
          <p:nvPr/>
        </p:nvSpPr>
        <p:spPr>
          <a:xfrm>
            <a:off x="5143500" y="4508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05 覆盖广泛</a:t>
            </a:r>
            <a:endParaRPr lang="en-US" sz="1100"/>
          </a:p>
        </p:txBody>
      </p:sp>
      <p:sp>
        <p:nvSpPr>
          <p:cNvPr id="25" name="AutoShape 25"/>
          <p:cNvSpPr/>
          <p:nvPr/>
        </p:nvSpPr>
        <p:spPr>
          <a:xfrm>
            <a:off x="4572000" y="5016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突破地理与建筑环境限制，无论是室内多层隔断、地下空间，还是室外开阔区域，均能实现信号无死角覆盖，保障通信畅通。</a:t>
            </a:r>
            <a:endParaRPr lang="en-US" sz="1100"/>
          </a:p>
        </p:txBody>
      </p:sp>
      <p:sp>
        <p:nvSpPr>
          <p:cNvPr id="26" name="AutoShape 26"/>
          <p:cNvSpPr/>
          <p:nvPr/>
        </p:nvSpPr>
        <p:spPr>
          <a:xfrm>
            <a:off x="8128000" y="4254500"/>
            <a:ext cx="3556000" cy="1968500"/>
          </a:xfrm>
          <a:prstGeom prst="roundRect">
            <a:avLst>
              <a:gd name="adj" fmla="val 0"/>
            </a:avLst>
          </a:prstGeom>
          <a:solidFill>
            <a:srgbClr val="FFFFFF">
              <a:alpha val="6000"/>
            </a:srgbClr>
          </a:solidFill>
          <a:ln w="12700" cap="flat" cmpd="sng">
            <a:solidFill>
              <a:srgbClr val="FF9F43">
                <a:alpha val="30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82000" y="4508500"/>
            <a:ext cx="406400" cy="406400"/>
          </a:xfrm>
          <a:prstGeom prst="rect">
            <a:avLst/>
          </a:prstGeom>
        </p:spPr>
      </p:pic>
      <p:sp>
        <p:nvSpPr>
          <p:cNvPr id="28" name="AutoShape 28"/>
          <p:cNvSpPr/>
          <p:nvPr/>
        </p:nvSpPr>
        <p:spPr>
          <a:xfrm>
            <a:off x="8953500" y="4508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06 维护简便</a:t>
            </a:r>
            <a:endParaRPr lang="en-US" sz="1100"/>
          </a:p>
        </p:txBody>
      </p:sp>
      <p:sp>
        <p:nvSpPr>
          <p:cNvPr id="29" name="AutoShape 29"/>
          <p:cNvSpPr/>
          <p:nvPr/>
        </p:nvSpPr>
        <p:spPr>
          <a:xfrm>
            <a:off x="8382000" y="5016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设备具备智能自诊断与远程管理功能，支持云端统一监控与升级。设备故障率极低，日常运维简单，大幅降低人工维护成本。</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8FAFC">
                <a:alpha val="100000"/>
              </a:srgbClr>
            </a:gs>
            <a:gs pos="100000">
              <a:srgbClr val="F1F5F9">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B82F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10B981">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典型应用场景</a:t>
            </a:r>
            <a:endParaRPr lang="en-US" sz="1100"/>
          </a:p>
        </p:txBody>
      </p:sp>
      <p:sp>
        <p:nvSpPr>
          <p:cNvPr id="5" name="AutoShape 5"/>
          <p:cNvSpPr/>
          <p:nvPr/>
        </p:nvSpPr>
        <p:spPr>
          <a:xfrm>
            <a:off x="508000" y="1524000"/>
            <a:ext cx="3556000" cy="2222500"/>
          </a:xfrm>
          <a:prstGeom prst="roundRect">
            <a:avLst>
              <a:gd name="adj" fmla="val 0"/>
            </a:avLst>
          </a:prstGeom>
          <a:solidFill>
            <a:srgbClr val="3B82F6">
              <a:alpha val="8000"/>
            </a:srgbClr>
          </a:solidFill>
          <a:ln w="12700" cap="flat" cmpd="sng">
            <a:solidFill>
              <a:srgbClr val="3B82F6">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1200" y="1778000"/>
            <a:ext cx="406400" cy="406400"/>
          </a:xfrm>
          <a:prstGeom prst="rect">
            <a:avLst/>
          </a:prstGeom>
        </p:spPr>
      </p:pic>
      <p:sp>
        <p:nvSpPr>
          <p:cNvPr id="7" name="AutoShape 7"/>
          <p:cNvSpPr/>
          <p:nvPr/>
        </p:nvSpPr>
        <p:spPr>
          <a:xfrm>
            <a:off x="1219200" y="1778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公安系统</a:t>
            </a:r>
            <a:endParaRPr lang="en-US" sz="1100"/>
          </a:p>
        </p:txBody>
      </p:sp>
      <p:sp>
        <p:nvSpPr>
          <p:cNvPr id="8" name="AutoShape 8"/>
          <p:cNvSpPr/>
          <p:nvPr/>
        </p:nvSpPr>
        <p:spPr>
          <a:xfrm>
            <a:off x="711200" y="2349500"/>
            <a:ext cx="31496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覆盖警务站、派出所及看守所等核心安保区域，实现全域安全监控与多部门快速响应联动，筑牢城市公共安全的第一道防线，保障社会治安稳定。</a:t>
            </a:r>
            <a:endParaRPr lang="en-US" sz="1100"/>
          </a:p>
        </p:txBody>
      </p:sp>
      <p:sp>
        <p:nvSpPr>
          <p:cNvPr id="9" name="AutoShape 9"/>
          <p:cNvSpPr/>
          <p:nvPr/>
        </p:nvSpPr>
        <p:spPr>
          <a:xfrm>
            <a:off x="4318000" y="1524000"/>
            <a:ext cx="3556000" cy="2222500"/>
          </a:xfrm>
          <a:prstGeom prst="roundRect">
            <a:avLst>
              <a:gd name="adj" fmla="val 0"/>
            </a:avLst>
          </a:prstGeom>
          <a:solidFill>
            <a:srgbClr val="F59E0B">
              <a:alpha val="8000"/>
            </a:srgbClr>
          </a:solidFill>
          <a:ln w="12700" cap="flat" cmpd="sng">
            <a:solidFill>
              <a:srgbClr val="F59E0B">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21200" y="1778000"/>
            <a:ext cx="406400" cy="406400"/>
          </a:xfrm>
          <a:prstGeom prst="rect">
            <a:avLst/>
          </a:prstGeom>
        </p:spPr>
      </p:pic>
      <p:sp>
        <p:nvSpPr>
          <p:cNvPr id="11" name="AutoShape 11"/>
          <p:cNvSpPr/>
          <p:nvPr/>
        </p:nvSpPr>
        <p:spPr>
          <a:xfrm>
            <a:off x="5029200" y="1778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应急通信</a:t>
            </a:r>
            <a:endParaRPr lang="en-US" sz="1100"/>
          </a:p>
        </p:txBody>
      </p:sp>
      <p:sp>
        <p:nvSpPr>
          <p:cNvPr id="12" name="AutoShape 12"/>
          <p:cNvSpPr/>
          <p:nvPr/>
        </p:nvSpPr>
        <p:spPr>
          <a:xfrm>
            <a:off x="4521200" y="2349500"/>
            <a:ext cx="31496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针对火灾、地震等突发事件现场及抢险救援一线，提供稳定可靠的应急通信保障，确保指挥指令无延迟传达，支撑高效、有序的救援行动开展。</a:t>
            </a:r>
            <a:endParaRPr lang="en-US" sz="1100"/>
          </a:p>
        </p:txBody>
      </p:sp>
      <p:sp>
        <p:nvSpPr>
          <p:cNvPr id="13" name="AutoShape 13"/>
          <p:cNvSpPr/>
          <p:nvPr/>
        </p:nvSpPr>
        <p:spPr>
          <a:xfrm>
            <a:off x="8128000" y="1524000"/>
            <a:ext cx="3556000" cy="2222500"/>
          </a:xfrm>
          <a:prstGeom prst="roundRect">
            <a:avLst>
              <a:gd name="adj" fmla="val 0"/>
            </a:avLst>
          </a:prstGeom>
          <a:solidFill>
            <a:srgbClr val="10B981">
              <a:alpha val="8000"/>
            </a:srgbClr>
          </a:solidFill>
          <a:ln w="12700" cap="flat" cmpd="sng">
            <a:solidFill>
              <a:srgbClr val="10B981">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31200" y="1778000"/>
            <a:ext cx="406400" cy="406400"/>
          </a:xfrm>
          <a:prstGeom prst="rect">
            <a:avLst/>
          </a:prstGeom>
        </p:spPr>
      </p:pic>
      <p:sp>
        <p:nvSpPr>
          <p:cNvPr id="15" name="AutoShape 15"/>
          <p:cNvSpPr/>
          <p:nvPr/>
        </p:nvSpPr>
        <p:spPr>
          <a:xfrm>
            <a:off x="8839200" y="1778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轨道交通</a:t>
            </a:r>
            <a:endParaRPr lang="en-US" sz="1100"/>
          </a:p>
        </p:txBody>
      </p:sp>
      <p:sp>
        <p:nvSpPr>
          <p:cNvPr id="16" name="AutoShape 16"/>
          <p:cNvSpPr/>
          <p:nvPr/>
        </p:nvSpPr>
        <p:spPr>
          <a:xfrm>
            <a:off x="8331200" y="2349500"/>
            <a:ext cx="31496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深入地铁站台、狭长地下隧道及高速运行的车厢内部，构建无死角的高稳定通信网络，保障日常通勤安全与调度指令精准、实时传达。</a:t>
            </a:r>
            <a:endParaRPr lang="en-US" sz="1100"/>
          </a:p>
        </p:txBody>
      </p:sp>
      <p:sp>
        <p:nvSpPr>
          <p:cNvPr id="17" name="AutoShape 17"/>
          <p:cNvSpPr/>
          <p:nvPr/>
        </p:nvSpPr>
        <p:spPr>
          <a:xfrm>
            <a:off x="508000" y="4000500"/>
            <a:ext cx="3556000" cy="2222500"/>
          </a:xfrm>
          <a:prstGeom prst="roundRect">
            <a:avLst>
              <a:gd name="adj" fmla="val 0"/>
            </a:avLst>
          </a:prstGeom>
          <a:solidFill>
            <a:srgbClr val="8B5CF6">
              <a:alpha val="8000"/>
            </a:srgbClr>
          </a:solidFill>
          <a:ln w="12700" cap="flat" cmpd="sng">
            <a:solidFill>
              <a:srgbClr val="8B5CF6">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1200" y="4254500"/>
            <a:ext cx="406400" cy="406400"/>
          </a:xfrm>
          <a:prstGeom prst="rect">
            <a:avLst/>
          </a:prstGeom>
        </p:spPr>
      </p:pic>
      <p:sp>
        <p:nvSpPr>
          <p:cNvPr id="19" name="AutoShape 19"/>
          <p:cNvSpPr/>
          <p:nvPr/>
        </p:nvSpPr>
        <p:spPr>
          <a:xfrm>
            <a:off x="1219200" y="4254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04 大型建筑</a:t>
            </a:r>
            <a:endParaRPr lang="en-US" sz="1100"/>
          </a:p>
        </p:txBody>
      </p:sp>
      <p:sp>
        <p:nvSpPr>
          <p:cNvPr id="20" name="AutoShape 20"/>
          <p:cNvSpPr/>
          <p:nvPr/>
        </p:nvSpPr>
        <p:spPr>
          <a:xfrm>
            <a:off x="711200" y="4826000"/>
            <a:ext cx="31496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适配大型商场、超高层写字楼、体育场馆等人员密集且结构复杂的场景，实现室内信号无缝覆盖，提升用户通信体验与场馆智能化管理效率。</a:t>
            </a:r>
            <a:endParaRPr lang="en-US" sz="1100"/>
          </a:p>
        </p:txBody>
      </p:sp>
      <p:sp>
        <p:nvSpPr>
          <p:cNvPr id="21" name="AutoShape 21"/>
          <p:cNvSpPr/>
          <p:nvPr/>
        </p:nvSpPr>
        <p:spPr>
          <a:xfrm>
            <a:off x="4318000" y="4000500"/>
            <a:ext cx="3556000" cy="2222500"/>
          </a:xfrm>
          <a:prstGeom prst="roundRect">
            <a:avLst>
              <a:gd name="adj" fmla="val 0"/>
            </a:avLst>
          </a:prstGeom>
          <a:solidFill>
            <a:srgbClr val="EC4899">
              <a:alpha val="8000"/>
            </a:srgbClr>
          </a:solidFill>
          <a:ln w="12700" cap="flat" cmpd="sng">
            <a:solidFill>
              <a:srgbClr val="EC4899">
                <a:alpha val="2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21200" y="4254500"/>
            <a:ext cx="406400" cy="406400"/>
          </a:xfrm>
          <a:prstGeom prst="rect">
            <a:avLst/>
          </a:prstGeom>
        </p:spPr>
      </p:pic>
      <p:sp>
        <p:nvSpPr>
          <p:cNvPr id="23" name="AutoShape 23"/>
          <p:cNvSpPr/>
          <p:nvPr/>
        </p:nvSpPr>
        <p:spPr>
          <a:xfrm>
            <a:off x="5029200" y="4254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05 地下空间</a:t>
            </a:r>
            <a:endParaRPr lang="en-US" sz="1100"/>
          </a:p>
        </p:txBody>
      </p:sp>
      <p:sp>
        <p:nvSpPr>
          <p:cNvPr id="24" name="AutoShape 24"/>
          <p:cNvSpPr/>
          <p:nvPr/>
        </p:nvSpPr>
        <p:spPr>
          <a:xfrm>
            <a:off x="4521200" y="4826000"/>
            <a:ext cx="31496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攻克地下停车场、人防工程等传统信号盲区，通过专用组网技术解决深度覆盖难题，保障地下场景通信畅通，消除各类安全隐患。</a:t>
            </a:r>
            <a:endParaRPr lang="en-US" sz="1100"/>
          </a:p>
        </p:txBody>
      </p:sp>
      <p:sp>
        <p:nvSpPr>
          <p:cNvPr id="25" name="AutoShape 25"/>
          <p:cNvSpPr/>
          <p:nvPr/>
        </p:nvSpPr>
        <p:spPr>
          <a:xfrm>
            <a:off x="8128000" y="4000500"/>
            <a:ext cx="3556000" cy="2222500"/>
          </a:xfrm>
          <a:prstGeom prst="roundRect">
            <a:avLst>
              <a:gd name="adj" fmla="val 0"/>
            </a:avLst>
          </a:prstGeom>
          <a:solidFill>
            <a:srgbClr val="0EA5E9">
              <a:alpha val="8000"/>
            </a:srgbClr>
          </a:solidFill>
          <a:ln w="12700" cap="flat" cmpd="sng">
            <a:solidFill>
              <a:srgbClr val="0EA5E9">
                <a:alpha val="20000"/>
              </a:srgbClr>
            </a:solid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31200" y="4254500"/>
            <a:ext cx="406400" cy="406400"/>
          </a:xfrm>
          <a:prstGeom prst="rect">
            <a:avLst/>
          </a:prstGeom>
        </p:spPr>
      </p:pic>
      <p:sp>
        <p:nvSpPr>
          <p:cNvPr id="27" name="AutoShape 27"/>
          <p:cNvSpPr/>
          <p:nvPr/>
        </p:nvSpPr>
        <p:spPr>
          <a:xfrm>
            <a:off x="8839200" y="4254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06 山区郊区</a:t>
            </a:r>
            <a:endParaRPr lang="en-US" sz="1100"/>
          </a:p>
        </p:txBody>
      </p:sp>
      <p:sp>
        <p:nvSpPr>
          <p:cNvPr id="28" name="AutoShape 28"/>
          <p:cNvSpPr/>
          <p:nvPr/>
        </p:nvSpPr>
        <p:spPr>
          <a:xfrm>
            <a:off x="8331200" y="4826000"/>
            <a:ext cx="31496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针对偏远山区、乡村及公路沿线等信号薄弱区域，通过基站补盲与信号增强技术，打通偏远区域通信“最后一公里”，助力乡村数字化建设。</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C3D">
                <a:alpha val="100000"/>
              </a:srgbClr>
            </a:gs>
            <a:gs pos="100000">
              <a:srgbClr val="17386E">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8255000" y="-1270000"/>
            <a:ext cx="5080000" cy="5080000"/>
          </a:xfrm>
          <a:prstGeom prst="ellipse">
            <a:avLst/>
          </a:prstGeom>
          <a:solidFill>
            <a:srgbClr val="38BDF8">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A78BFA">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成功案例：某公安系统覆盖项目</a:t>
            </a:r>
            <a:endParaRPr lang="en-US" sz="1100"/>
          </a:p>
        </p:txBody>
      </p:sp>
      <p:sp>
        <p:nvSpPr>
          <p:cNvPr id="5" name="AutoShape 5"/>
          <p:cNvSpPr/>
          <p:nvPr/>
        </p:nvSpPr>
        <p:spPr>
          <a:xfrm>
            <a:off x="508000" y="1651000"/>
            <a:ext cx="5334000" cy="2159000"/>
          </a:xfrm>
          <a:prstGeom prst="roundRect">
            <a:avLst>
              <a:gd name="adj" fmla="val 0"/>
            </a:avLst>
          </a:prstGeom>
          <a:solidFill>
            <a:srgbClr val="FFFFFF">
              <a:alpha val="6000"/>
            </a:srgbClr>
          </a:solidFill>
          <a:ln w="12700" cap="flat" cmpd="sng">
            <a:solidFill>
              <a:srgbClr val="FFFFFF">
                <a:alpha val="12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905000"/>
            <a:ext cx="304800" cy="304800"/>
          </a:xfrm>
          <a:prstGeom prst="rect">
            <a:avLst/>
          </a:prstGeom>
        </p:spPr>
      </p:pic>
      <p:sp>
        <p:nvSpPr>
          <p:cNvPr id="7" name="AutoShape 7"/>
          <p:cNvSpPr/>
          <p:nvPr/>
        </p:nvSpPr>
        <p:spPr>
          <a:xfrm>
            <a:off x="1168400" y="18796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8BDF8"/>
                </a:solidFill>
                <a:latin typeface="Noto Sans SC" panose="020B0200000000000000" charset="-122"/>
                <a:ea typeface="Noto Sans SC" panose="020B0200000000000000" charset="-122"/>
                <a:cs typeface="Noto Sans SC" panose="020B0200000000000000" charset="-122"/>
                <a:sym typeface="Noto Sans SC" panose="020B0200000000000000" charset="-122"/>
              </a:rPr>
              <a:t>01 项目背景与痛点</a:t>
            </a:r>
            <a:endParaRPr lang="en-US" sz="1100"/>
          </a:p>
        </p:txBody>
      </p:sp>
      <p:sp>
        <p:nvSpPr>
          <p:cNvPr id="8" name="AutoShape 8"/>
          <p:cNvSpPr/>
          <p:nvPr/>
        </p:nvSpPr>
        <p:spPr>
          <a:xfrm>
            <a:off x="762000" y="24130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E2E8F0">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某市公安350MHz数字集群系统，在老旧城区派出所、大型地下停车场及偏远山区存在严重的信号弱覆盖与盲区问题。鉴于重大安保、突发事件处置对通信保障的“高可靠、零中断”刚需，传统单一覆盖模式已无法满足实战需求。</a:t>
            </a:r>
            <a:endParaRPr lang="en-US" sz="1100"/>
          </a:p>
        </p:txBody>
      </p:sp>
      <p:sp>
        <p:nvSpPr>
          <p:cNvPr id="9" name="AutoShape 9"/>
          <p:cNvSpPr/>
          <p:nvPr/>
        </p:nvSpPr>
        <p:spPr>
          <a:xfrm>
            <a:off x="508000" y="4064000"/>
            <a:ext cx="5334000" cy="2159000"/>
          </a:xfrm>
          <a:prstGeom prst="roundRect">
            <a:avLst>
              <a:gd name="adj" fmla="val 0"/>
            </a:avLst>
          </a:prstGeom>
          <a:solidFill>
            <a:srgbClr val="FFFFFF">
              <a:alpha val="6000"/>
            </a:srgbClr>
          </a:solidFill>
          <a:ln w="12700" cap="flat" cmpd="sng">
            <a:solidFill>
              <a:srgbClr val="FFFFFF">
                <a:alpha val="12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4318000"/>
            <a:ext cx="304800" cy="304800"/>
          </a:xfrm>
          <a:prstGeom prst="rect">
            <a:avLst/>
          </a:prstGeom>
        </p:spPr>
      </p:pic>
      <p:sp>
        <p:nvSpPr>
          <p:cNvPr id="11" name="AutoShape 11"/>
          <p:cNvSpPr/>
          <p:nvPr/>
        </p:nvSpPr>
        <p:spPr>
          <a:xfrm>
            <a:off x="1168400" y="42926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78BFA"/>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定制化解决方案</a:t>
            </a:r>
            <a:endParaRPr lang="en-US" sz="1100"/>
          </a:p>
        </p:txBody>
      </p:sp>
      <p:sp>
        <p:nvSpPr>
          <p:cNvPr id="12" name="AutoShape 12"/>
          <p:cNvSpPr/>
          <p:nvPr/>
        </p:nvSpPr>
        <p:spPr>
          <a:xfrm>
            <a:off x="762000" y="48260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E2E8F0">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光纤拉远+无线耦合”双模覆盖架构：利用大功率光纤直放站解决主干道与核心区域广覆盖；针对复杂盲区部署微功率无线耦合系统实现快速补盲；同时配备车载移频中继设备，构建“固定+移动”的立体应急通信保障网，确保关键时刻不掉线。</a:t>
            </a:r>
            <a:endParaRPr lang="en-US" sz="1100"/>
          </a:p>
        </p:txBody>
      </p:sp>
      <p:sp>
        <p:nvSpPr>
          <p:cNvPr id="13" name="AutoShape 13"/>
          <p:cNvSpPr/>
          <p:nvPr/>
        </p:nvSpPr>
        <p:spPr>
          <a:xfrm>
            <a:off x="6096000" y="1651000"/>
            <a:ext cx="2857500" cy="2159000"/>
          </a:xfrm>
          <a:prstGeom prst="roundRect">
            <a:avLst>
              <a:gd name="adj" fmla="val 0"/>
            </a:avLst>
          </a:prstGeom>
          <a:solidFill>
            <a:srgbClr val="22D3EE">
              <a:alpha val="8000"/>
            </a:srgbClr>
          </a:solidFill>
          <a:ln w="12700" cap="flat" cmpd="sng">
            <a:solidFill>
              <a:srgbClr val="22D3EE">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86500" y="1879600"/>
            <a:ext cx="279400" cy="279400"/>
          </a:xfrm>
          <a:prstGeom prst="rect">
            <a:avLst/>
          </a:prstGeom>
        </p:spPr>
      </p:pic>
      <p:sp>
        <p:nvSpPr>
          <p:cNvPr id="15" name="AutoShape 15"/>
          <p:cNvSpPr/>
          <p:nvPr/>
        </p:nvSpPr>
        <p:spPr>
          <a:xfrm>
            <a:off x="6667500" y="1879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盲区消除率</a:t>
            </a:r>
            <a:endParaRPr lang="en-US" sz="1100"/>
          </a:p>
        </p:txBody>
      </p:sp>
      <p:sp>
        <p:nvSpPr>
          <p:cNvPr id="16" name="AutoShape 16"/>
          <p:cNvSpPr/>
          <p:nvPr/>
        </p:nvSpPr>
        <p:spPr>
          <a:xfrm>
            <a:off x="6286500" y="2413000"/>
            <a:ext cx="2540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100%</a:t>
            </a:r>
            <a:endParaRPr lang="en-US" sz="1100"/>
          </a:p>
        </p:txBody>
      </p:sp>
      <p:sp>
        <p:nvSpPr>
          <p:cNvPr id="17" name="AutoShape 17"/>
          <p:cNvSpPr/>
          <p:nvPr/>
        </p:nvSpPr>
        <p:spPr>
          <a:xfrm>
            <a:off x="6286500" y="3238500"/>
            <a:ext cx="254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地下空间、电梯及偏远山区信号实现无死角覆盖，彻底解决通信孤岛问题。</a:t>
            </a:r>
            <a:endParaRPr lang="en-US" sz="1100"/>
          </a:p>
        </p:txBody>
      </p:sp>
      <p:sp>
        <p:nvSpPr>
          <p:cNvPr id="18" name="AutoShape 18"/>
          <p:cNvSpPr/>
          <p:nvPr/>
        </p:nvSpPr>
        <p:spPr>
          <a:xfrm>
            <a:off x="9080500" y="1651000"/>
            <a:ext cx="2857500" cy="2159000"/>
          </a:xfrm>
          <a:prstGeom prst="roundRect">
            <a:avLst>
              <a:gd name="adj" fmla="val 0"/>
            </a:avLst>
          </a:prstGeom>
          <a:solidFill>
            <a:srgbClr val="FBBF24">
              <a:alpha val="8000"/>
            </a:srgbClr>
          </a:solidFill>
          <a:ln w="12700" cap="flat" cmpd="sng">
            <a:solidFill>
              <a:srgbClr val="FBBF24">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71000" y="1879600"/>
            <a:ext cx="279400" cy="279400"/>
          </a:xfrm>
          <a:prstGeom prst="rect">
            <a:avLst/>
          </a:prstGeom>
        </p:spPr>
      </p:pic>
      <p:sp>
        <p:nvSpPr>
          <p:cNvPr id="20" name="AutoShape 20"/>
          <p:cNvSpPr/>
          <p:nvPr/>
        </p:nvSpPr>
        <p:spPr>
          <a:xfrm>
            <a:off x="9652000" y="1879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部署周期缩短</a:t>
            </a:r>
            <a:endParaRPr lang="en-US" sz="1100"/>
          </a:p>
        </p:txBody>
      </p:sp>
      <p:sp>
        <p:nvSpPr>
          <p:cNvPr id="21" name="AutoShape 21"/>
          <p:cNvSpPr/>
          <p:nvPr/>
        </p:nvSpPr>
        <p:spPr>
          <a:xfrm>
            <a:off x="9271000" y="2413000"/>
            <a:ext cx="2540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FBBF24"/>
                </a:solidFill>
                <a:latin typeface="Noto Sans SC" panose="020B0200000000000000" charset="-122"/>
                <a:ea typeface="Noto Sans SC" panose="020B0200000000000000" charset="-122"/>
                <a:cs typeface="Noto Sans SC" panose="020B0200000000000000" charset="-122"/>
                <a:sym typeface="Noto Sans SC" panose="020B0200000000000000" charset="-122"/>
              </a:rPr>
              <a:t>60%</a:t>
            </a:r>
            <a:endParaRPr lang="en-US" sz="1100"/>
          </a:p>
        </p:txBody>
      </p:sp>
      <p:sp>
        <p:nvSpPr>
          <p:cNvPr id="22" name="AutoShape 22"/>
          <p:cNvSpPr/>
          <p:nvPr/>
        </p:nvSpPr>
        <p:spPr>
          <a:xfrm>
            <a:off x="9271000" y="3238500"/>
            <a:ext cx="254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利用模块化设备与简化施工工艺，实现从方案设计到开通调试的极速交付。</a:t>
            </a:r>
            <a:endParaRPr lang="en-US" sz="1100"/>
          </a:p>
        </p:txBody>
      </p:sp>
      <p:sp>
        <p:nvSpPr>
          <p:cNvPr id="23" name="AutoShape 23"/>
          <p:cNvSpPr/>
          <p:nvPr/>
        </p:nvSpPr>
        <p:spPr>
          <a:xfrm>
            <a:off x="6096000" y="4064000"/>
            <a:ext cx="2857500" cy="2159000"/>
          </a:xfrm>
          <a:prstGeom prst="roundRect">
            <a:avLst>
              <a:gd name="adj" fmla="val 0"/>
            </a:avLst>
          </a:prstGeom>
          <a:solidFill>
            <a:srgbClr val="34D399">
              <a:alpha val="8000"/>
            </a:srgbClr>
          </a:solidFill>
          <a:ln w="12700" cap="flat" cmpd="sng">
            <a:solidFill>
              <a:srgbClr val="34D399">
                <a:alpha val="20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86500" y="4292600"/>
            <a:ext cx="279400" cy="279400"/>
          </a:xfrm>
          <a:prstGeom prst="rect">
            <a:avLst/>
          </a:prstGeom>
        </p:spPr>
      </p:pic>
      <p:sp>
        <p:nvSpPr>
          <p:cNvPr id="25" name="AutoShape 25"/>
          <p:cNvSpPr/>
          <p:nvPr/>
        </p:nvSpPr>
        <p:spPr>
          <a:xfrm>
            <a:off x="6667500" y="4292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建设成本降低</a:t>
            </a:r>
            <a:endParaRPr lang="en-US" sz="1100"/>
          </a:p>
        </p:txBody>
      </p:sp>
      <p:sp>
        <p:nvSpPr>
          <p:cNvPr id="26" name="AutoShape 26"/>
          <p:cNvSpPr/>
          <p:nvPr/>
        </p:nvSpPr>
        <p:spPr>
          <a:xfrm>
            <a:off x="6286500" y="4826000"/>
            <a:ext cx="2540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34D399"/>
                </a:solidFill>
                <a:latin typeface="Noto Sans SC" panose="020B0200000000000000" charset="-122"/>
                <a:ea typeface="Noto Sans SC" panose="020B0200000000000000" charset="-122"/>
                <a:cs typeface="Noto Sans SC" panose="020B0200000000000000" charset="-122"/>
                <a:sym typeface="Noto Sans SC" panose="020B0200000000000000" charset="-122"/>
              </a:rPr>
              <a:t>40%</a:t>
            </a:r>
            <a:endParaRPr lang="en-US" sz="1100"/>
          </a:p>
        </p:txBody>
      </p:sp>
      <p:sp>
        <p:nvSpPr>
          <p:cNvPr id="27" name="AutoShape 27"/>
          <p:cNvSpPr/>
          <p:nvPr/>
        </p:nvSpPr>
        <p:spPr>
          <a:xfrm>
            <a:off x="6286500" y="5651500"/>
            <a:ext cx="254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通过资源复用与集约化组网设计，大幅减少了基站及配套设施的硬件投入成本。</a:t>
            </a:r>
            <a:endParaRPr lang="en-US" sz="1100"/>
          </a:p>
        </p:txBody>
      </p:sp>
      <p:sp>
        <p:nvSpPr>
          <p:cNvPr id="28" name="AutoShape 28"/>
          <p:cNvSpPr/>
          <p:nvPr/>
        </p:nvSpPr>
        <p:spPr>
          <a:xfrm>
            <a:off x="9080500" y="4064000"/>
            <a:ext cx="2857500" cy="2159000"/>
          </a:xfrm>
          <a:prstGeom prst="roundRect">
            <a:avLst>
              <a:gd name="adj" fmla="val 0"/>
            </a:avLst>
          </a:prstGeom>
          <a:solidFill>
            <a:srgbClr val="A78BFA">
              <a:alpha val="8000"/>
            </a:srgbClr>
          </a:solidFill>
          <a:ln w="12700" cap="flat" cmpd="sng">
            <a:solidFill>
              <a:srgbClr val="A78BFA">
                <a:alpha val="20000"/>
              </a:srgbClr>
            </a:solidFill>
            <a:prstDash val="solid"/>
            <a:round/>
          </a:ln>
        </p:spPr>
        <p:txBody>
          <a:bodyPr vert="horz" wrap="square" lIns="63500" tIns="63500" rIns="63500" bIns="63500" rtlCol="0" anchor="ctr"/>
          <a:lstStyle/>
          <a:p>
            <a:pPr algn="ctr">
              <a:defRPr/>
            </a:pPr>
          </a:p>
        </p:txBody>
      </p:sp>
      <p:pic>
        <p:nvPicPr>
          <p:cNvPr id="29" name="Picture 2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71000" y="4292600"/>
            <a:ext cx="279400" cy="279400"/>
          </a:xfrm>
          <a:prstGeom prst="rect">
            <a:avLst/>
          </a:prstGeom>
        </p:spPr>
      </p:pic>
      <p:sp>
        <p:nvSpPr>
          <p:cNvPr id="30" name="AutoShape 30"/>
          <p:cNvSpPr/>
          <p:nvPr/>
        </p:nvSpPr>
        <p:spPr>
          <a:xfrm>
            <a:off x="9652000" y="4292600"/>
            <a:ext cx="228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通信质量评级</a:t>
            </a:r>
            <a:endParaRPr lang="en-US" sz="1100"/>
          </a:p>
        </p:txBody>
      </p:sp>
      <p:sp>
        <p:nvSpPr>
          <p:cNvPr id="31" name="AutoShape 31"/>
          <p:cNvSpPr/>
          <p:nvPr/>
        </p:nvSpPr>
        <p:spPr>
          <a:xfrm>
            <a:off x="9271000" y="4826000"/>
            <a:ext cx="2540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78BFA"/>
                </a:solidFill>
                <a:latin typeface="Noto Sans SC" panose="020B0200000000000000" charset="-122"/>
                <a:ea typeface="Noto Sans SC" panose="020B0200000000000000" charset="-122"/>
                <a:cs typeface="Noto Sans SC" panose="020B0200000000000000" charset="-122"/>
                <a:sym typeface="Noto Sans SC" panose="020B0200000000000000" charset="-122"/>
              </a:rPr>
              <a:t>优+级</a:t>
            </a:r>
            <a:endParaRPr lang="en-US" sz="1100"/>
          </a:p>
        </p:txBody>
      </p:sp>
      <p:sp>
        <p:nvSpPr>
          <p:cNvPr id="32" name="AutoShape 32"/>
          <p:cNvSpPr/>
          <p:nvPr/>
        </p:nvSpPr>
        <p:spPr>
          <a:xfrm>
            <a:off x="9271000" y="5651500"/>
            <a:ext cx="254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语音通话清晰无断续，系统时延&lt;20ms，完全满足应急指挥与调度的实时性要求。</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B82F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10B981">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2937"/>
                </a:solidFill>
                <a:latin typeface="微软雅黑" panose="020B0503020204020204" charset="-122"/>
                <a:ea typeface="微软雅黑" panose="020B0503020204020204" charset="-122"/>
                <a:cs typeface="微软雅黑" panose="020B0503020204020204" charset="-122"/>
                <a:sym typeface="微软雅黑" panose="020B0503020204020204" charset="-122"/>
              </a:rPr>
              <a:t>全方位服务与支持</a:t>
            </a:r>
            <a:endParaRPr lang="en-US" sz="1100"/>
          </a:p>
        </p:txBody>
      </p:sp>
      <p:sp>
        <p:nvSpPr>
          <p:cNvPr id="5" name="AutoShape 5"/>
          <p:cNvSpPr/>
          <p:nvPr/>
        </p:nvSpPr>
        <p:spPr>
          <a:xfrm>
            <a:off x="508000" y="1524000"/>
            <a:ext cx="5397500" cy="2349500"/>
          </a:xfrm>
          <a:prstGeom prst="roundRect">
            <a:avLst>
              <a:gd name="adj" fmla="val 0"/>
            </a:avLst>
          </a:prstGeom>
          <a:solidFill>
            <a:srgbClr val="3B82F6">
              <a:alpha val="8000"/>
            </a:srgbClr>
          </a:solidFill>
          <a:ln w="12700" cap="flat" cmpd="sng">
            <a:solidFill>
              <a:srgbClr val="3B82F6">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778000"/>
            <a:ext cx="406400" cy="406400"/>
          </a:xfrm>
          <a:prstGeom prst="rect">
            <a:avLst/>
          </a:prstGeom>
        </p:spPr>
      </p:pic>
      <p:sp>
        <p:nvSpPr>
          <p:cNvPr id="7" name="AutoShape 7"/>
          <p:cNvSpPr/>
          <p:nvPr/>
        </p:nvSpPr>
        <p:spPr>
          <a:xfrm>
            <a:off x="1333500" y="1778000"/>
            <a:ext cx="431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微软雅黑" panose="020B0503020204020204" charset="-122"/>
                <a:ea typeface="微软雅黑" panose="020B0503020204020204" charset="-122"/>
                <a:cs typeface="微软雅黑" panose="020B0503020204020204" charset="-122"/>
                <a:sym typeface="微软雅黑" panose="020B0503020204020204" charset="-122"/>
              </a:rPr>
              <a:t>01 售前咨询与方案定制</a:t>
            </a:r>
            <a:endParaRPr lang="en-US" sz="1100"/>
          </a:p>
        </p:txBody>
      </p:sp>
      <p:cxnSp>
        <p:nvCxnSpPr>
          <p:cNvPr id="8" name="Connector 8"/>
          <p:cNvCxnSpPr/>
          <p:nvPr/>
        </p:nvCxnSpPr>
        <p:spPr>
          <a:xfrm rot="-8929">
            <a:off x="762008" y="2343150"/>
            <a:ext cx="4889500" cy="12700"/>
          </a:xfrm>
          <a:prstGeom prst="straightConnector1">
            <a:avLst/>
          </a:prstGeom>
          <a:solidFill>
            <a:srgbClr val="DEE0E3">
              <a:alpha val="100000"/>
            </a:srgbClr>
          </a:solidFill>
          <a:ln w="12700" cap="flat" cmpd="sng">
            <a:solidFill>
              <a:srgbClr val="3B82F6">
                <a:alpha val="20000"/>
              </a:srgbClr>
            </a:solidFill>
            <a:prstDash val="solid"/>
            <a:round/>
            <a:headEnd type="none" w="med" len="med"/>
            <a:tailEnd type="none" w="med" len="med"/>
          </a:ln>
        </p:spPr>
      </p:cxnSp>
      <p:sp>
        <p:nvSpPr>
          <p:cNvPr id="9" name="AutoShape 9"/>
          <p:cNvSpPr/>
          <p:nvPr/>
        </p:nvSpPr>
        <p:spPr>
          <a:xfrm>
            <a:off x="762000" y="24765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深入现场实地勘测，精准捕捉业务场景与信号覆盖需求</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提供量身定制的组网方案设计与全功能产品技术演示</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基于专业仿真模型，输出覆盖效果与网络性能预测分析</a:t>
            </a:r>
            <a:endParaRPr lang="en-US" sz="1100"/>
          </a:p>
        </p:txBody>
      </p:sp>
      <p:sp>
        <p:nvSpPr>
          <p:cNvPr id="10" name="AutoShape 10"/>
          <p:cNvSpPr/>
          <p:nvPr/>
        </p:nvSpPr>
        <p:spPr>
          <a:xfrm>
            <a:off x="6286500" y="1524000"/>
            <a:ext cx="5397500" cy="2349500"/>
          </a:xfrm>
          <a:prstGeom prst="roundRect">
            <a:avLst>
              <a:gd name="adj" fmla="val 0"/>
            </a:avLst>
          </a:prstGeom>
          <a:solidFill>
            <a:srgbClr val="10B981">
              <a:alpha val="8000"/>
            </a:srgbClr>
          </a:solidFill>
          <a:ln w="12700" cap="flat" cmpd="sng">
            <a:solidFill>
              <a:srgbClr val="10B981">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1778000"/>
            <a:ext cx="406400" cy="406400"/>
          </a:xfrm>
          <a:prstGeom prst="rect">
            <a:avLst/>
          </a:prstGeom>
        </p:spPr>
      </p:pic>
      <p:sp>
        <p:nvSpPr>
          <p:cNvPr id="12" name="AutoShape 12"/>
          <p:cNvSpPr/>
          <p:nvPr/>
        </p:nvSpPr>
        <p:spPr>
          <a:xfrm>
            <a:off x="7112000" y="1778000"/>
            <a:ext cx="431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59669"/>
                </a:solidFill>
                <a:latin typeface="微软雅黑" panose="020B0503020204020204" charset="-122"/>
                <a:ea typeface="微软雅黑" panose="020B0503020204020204" charset="-122"/>
                <a:cs typeface="微软雅黑" panose="020B0503020204020204" charset="-122"/>
                <a:sym typeface="微软雅黑" panose="020B0503020204020204" charset="-122"/>
              </a:rPr>
              <a:t>02 标准化工程实施交付</a:t>
            </a:r>
            <a:endParaRPr lang="en-US" sz="1100"/>
          </a:p>
        </p:txBody>
      </p:sp>
      <p:cxnSp>
        <p:nvCxnSpPr>
          <p:cNvPr id="13" name="Connector 13"/>
          <p:cNvCxnSpPr/>
          <p:nvPr/>
        </p:nvCxnSpPr>
        <p:spPr>
          <a:xfrm rot="-8929">
            <a:off x="6540508" y="2343150"/>
            <a:ext cx="4889500" cy="12700"/>
          </a:xfrm>
          <a:prstGeom prst="straightConnector1">
            <a:avLst/>
          </a:prstGeom>
          <a:solidFill>
            <a:srgbClr val="DEE0E3">
              <a:alpha val="100000"/>
            </a:srgbClr>
          </a:solidFill>
          <a:ln w="12700" cap="flat" cmpd="sng">
            <a:solidFill>
              <a:srgbClr val="10B981">
                <a:alpha val="20000"/>
              </a:srgbClr>
            </a:solidFill>
            <a:prstDash val="solid"/>
            <a:round/>
            <a:headEnd type="none" w="med" len="med"/>
            <a:tailEnd type="none" w="med" len="med"/>
          </a:ln>
        </p:spPr>
      </p:cxnSp>
      <p:sp>
        <p:nvSpPr>
          <p:cNvPr id="14" name="AutoShape 14"/>
          <p:cNvSpPr/>
          <p:nvPr/>
        </p:nvSpPr>
        <p:spPr>
          <a:xfrm>
            <a:off x="6540500" y="24765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派遣具备认证资质的专业施工团队，严格遵循行业规范作业</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实施全流程项目管理，关键节点专人监理与质量严控</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执行高于国标要求的验收标准，确保工程交付零瑕疵</a:t>
            </a:r>
            <a:endParaRPr lang="en-US" sz="1100"/>
          </a:p>
        </p:txBody>
      </p:sp>
      <p:sp>
        <p:nvSpPr>
          <p:cNvPr id="15" name="AutoShape 15"/>
          <p:cNvSpPr/>
          <p:nvPr/>
        </p:nvSpPr>
        <p:spPr>
          <a:xfrm>
            <a:off x="508000" y="4127500"/>
            <a:ext cx="5397500" cy="2349500"/>
          </a:xfrm>
          <a:prstGeom prst="roundRect">
            <a:avLst>
              <a:gd name="adj" fmla="val 0"/>
            </a:avLst>
          </a:prstGeom>
          <a:solidFill>
            <a:srgbClr val="F59E0B">
              <a:alpha val="8000"/>
            </a:srgbClr>
          </a:solidFill>
          <a:ln w="12700" cap="flat" cmpd="sng">
            <a:solidFill>
              <a:srgbClr val="F59E0B">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4381500"/>
            <a:ext cx="406400" cy="406400"/>
          </a:xfrm>
          <a:prstGeom prst="rect">
            <a:avLst/>
          </a:prstGeom>
        </p:spPr>
      </p:pic>
      <p:sp>
        <p:nvSpPr>
          <p:cNvPr id="17" name="AutoShape 17"/>
          <p:cNvSpPr/>
          <p:nvPr/>
        </p:nvSpPr>
        <p:spPr>
          <a:xfrm>
            <a:off x="1333500" y="4381500"/>
            <a:ext cx="431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97706"/>
                </a:solidFill>
                <a:latin typeface="微软雅黑" panose="020B0503020204020204" charset="-122"/>
                <a:ea typeface="微软雅黑" panose="020B0503020204020204" charset="-122"/>
                <a:cs typeface="微软雅黑" panose="020B0503020204020204" charset="-122"/>
                <a:sym typeface="微软雅黑" panose="020B0503020204020204" charset="-122"/>
              </a:rPr>
              <a:t>03 7×24小时运维保障体系</a:t>
            </a:r>
            <a:endParaRPr lang="en-US" sz="1100"/>
          </a:p>
        </p:txBody>
      </p:sp>
      <p:cxnSp>
        <p:nvCxnSpPr>
          <p:cNvPr id="18" name="Connector 18"/>
          <p:cNvCxnSpPr/>
          <p:nvPr/>
        </p:nvCxnSpPr>
        <p:spPr>
          <a:xfrm rot="-8929">
            <a:off x="762008" y="4946650"/>
            <a:ext cx="4889500" cy="12700"/>
          </a:xfrm>
          <a:prstGeom prst="straightConnector1">
            <a:avLst/>
          </a:prstGeom>
          <a:solidFill>
            <a:srgbClr val="DEE0E3">
              <a:alpha val="100000"/>
            </a:srgbClr>
          </a:solidFill>
          <a:ln w="12700" cap="flat" cmpd="sng">
            <a:solidFill>
              <a:srgbClr val="F59E0B">
                <a:alpha val="20000"/>
              </a:srgbClr>
            </a:solidFill>
            <a:prstDash val="solid"/>
            <a:round/>
            <a:headEnd type="none" w="med" len="med"/>
            <a:tailEnd type="none" w="med" len="med"/>
          </a:ln>
        </p:spPr>
      </p:cxnSp>
      <p:sp>
        <p:nvSpPr>
          <p:cNvPr id="19" name="AutoShape 19"/>
          <p:cNvSpPr/>
          <p:nvPr/>
        </p:nvSpPr>
        <p:spPr>
          <a:xfrm>
            <a:off x="762000" y="50800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提供7×24小时全天候技术响应，快速受理各类服务请求</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定期主动巡检设备状态，进行网络性能监测与优化调整</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建立故障极速响应机制，专业工程师远程或现场快速排障</a:t>
            </a:r>
            <a:endParaRPr lang="en-US" sz="1100"/>
          </a:p>
        </p:txBody>
      </p:sp>
      <p:sp>
        <p:nvSpPr>
          <p:cNvPr id="20" name="AutoShape 20"/>
          <p:cNvSpPr/>
          <p:nvPr/>
        </p:nvSpPr>
        <p:spPr>
          <a:xfrm>
            <a:off x="6286500" y="4127500"/>
            <a:ext cx="5397500" cy="2349500"/>
          </a:xfrm>
          <a:prstGeom prst="roundRect">
            <a:avLst>
              <a:gd name="adj" fmla="val 0"/>
            </a:avLst>
          </a:prstGeom>
          <a:solidFill>
            <a:srgbClr val="8B5CF6">
              <a:alpha val="8000"/>
            </a:srgbClr>
          </a:solidFill>
          <a:ln w="12700" cap="flat" cmpd="sng">
            <a:solidFill>
              <a:srgbClr val="8B5CF6">
                <a:alpha val="2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40500" y="4381500"/>
            <a:ext cx="406400" cy="406400"/>
          </a:xfrm>
          <a:prstGeom prst="rect">
            <a:avLst/>
          </a:prstGeom>
        </p:spPr>
      </p:pic>
      <p:sp>
        <p:nvSpPr>
          <p:cNvPr id="22" name="AutoShape 22"/>
          <p:cNvSpPr/>
          <p:nvPr/>
        </p:nvSpPr>
        <p:spPr>
          <a:xfrm>
            <a:off x="7112000" y="4381500"/>
            <a:ext cx="431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7C3AED"/>
                </a:solidFill>
                <a:latin typeface="微软雅黑" panose="020B0503020204020204" charset="-122"/>
                <a:ea typeface="微软雅黑" panose="020B0503020204020204" charset="-122"/>
                <a:cs typeface="微软雅黑" panose="020B0503020204020204" charset="-122"/>
                <a:sym typeface="微软雅黑" panose="020B0503020204020204" charset="-122"/>
              </a:rPr>
              <a:t>04 全周期技术赋能与培训</a:t>
            </a:r>
            <a:endParaRPr lang="en-US" sz="1100"/>
          </a:p>
        </p:txBody>
      </p:sp>
      <p:cxnSp>
        <p:nvCxnSpPr>
          <p:cNvPr id="23" name="Connector 23"/>
          <p:cNvCxnSpPr/>
          <p:nvPr/>
        </p:nvCxnSpPr>
        <p:spPr>
          <a:xfrm rot="-8929">
            <a:off x="6540508" y="4946650"/>
            <a:ext cx="4889500" cy="12700"/>
          </a:xfrm>
          <a:prstGeom prst="straightConnector1">
            <a:avLst/>
          </a:prstGeom>
          <a:solidFill>
            <a:srgbClr val="DEE0E3">
              <a:alpha val="100000"/>
            </a:srgbClr>
          </a:solidFill>
          <a:ln w="12700" cap="flat" cmpd="sng">
            <a:solidFill>
              <a:srgbClr val="8B5CF6">
                <a:alpha val="20000"/>
              </a:srgbClr>
            </a:solidFill>
            <a:prstDash val="solid"/>
            <a:round/>
            <a:headEnd type="none" w="med" len="med"/>
            <a:tailEnd type="none" w="med" len="med"/>
          </a:ln>
        </p:spPr>
      </p:cxnSp>
      <p:sp>
        <p:nvSpPr>
          <p:cNvPr id="24" name="AutoShape 24"/>
          <p:cNvSpPr/>
          <p:nvPr/>
        </p:nvSpPr>
        <p:spPr>
          <a:xfrm>
            <a:off x="6540500" y="5080000"/>
            <a:ext cx="4889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开展系统化产品技术培训，深度掌握设备原理与核心功能</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提供实操性运维操作培训，提升日常管理与故障排查效率</a:t>
            </a:r>
            <a:b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400" b="0" i="0" u="none" strike="noStrike">
                <a:solidFill>
                  <a:srgbClr val="4B5563"/>
                </a:solidFill>
                <a:latin typeface="微软雅黑" panose="020B0503020204020204" charset="-122"/>
                <a:ea typeface="微软雅黑" panose="020B0503020204020204" charset="-122"/>
                <a:cs typeface="微软雅黑" panose="020B0503020204020204" charset="-122"/>
                <a:sym typeface="微软雅黑" panose="020B0503020204020204" charset="-122"/>
              </a:rPr>
              <a:t>• 组织进阶网络优化培训，助力网络质量持续提质增效</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F232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270000" y="-1270000"/>
            <a:ext cx="5080000" cy="5080000"/>
          </a:xfrm>
          <a:prstGeom prst="ellipse">
            <a:avLst/>
          </a:prstGeom>
          <a:solidFill>
            <a:srgbClr val="06B6D4">
              <a:alpha val="8000"/>
            </a:srgbClr>
          </a:solidFill>
          <a:ln cap="flat" cmpd="sng">
            <a:solidFill>
              <a:srgbClr val="009FBB">
                <a:alpha val="8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0" y="3556000"/>
            <a:ext cx="6350000" cy="6350000"/>
          </a:xfrm>
          <a:prstGeom prst="ellipse">
            <a:avLst/>
          </a:prstGeom>
          <a:solidFill>
            <a:srgbClr val="F97316">
              <a:alpha val="8000"/>
            </a:srgbClr>
          </a:solidFill>
          <a:ln cap="flat" cmpd="sng">
            <a:solidFill>
              <a:srgbClr val="E05C00">
                <a:alpha val="8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1430000" y="635000"/>
            <a:ext cx="127000" cy="127000"/>
          </a:xfrm>
          <a:prstGeom prst="ellipse">
            <a:avLst/>
          </a:prstGeom>
          <a:solidFill>
            <a:srgbClr val="F97316">
              <a:alpha val="60000"/>
            </a:srgbClr>
          </a:solidFill>
          <a:ln cap="flat" cmpd="sng">
            <a:solidFill>
              <a:srgbClr val="E05C00">
                <a:alpha val="6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1176000" y="1016000"/>
            <a:ext cx="76200" cy="76200"/>
          </a:xfrm>
          <a:prstGeom prst="ellipse">
            <a:avLst/>
          </a:prstGeom>
          <a:solidFill>
            <a:srgbClr val="06B6D4">
              <a:alpha val="60000"/>
            </a:srgbClr>
          </a:solidFill>
          <a:ln cap="flat" cmpd="sng">
            <a:solidFill>
              <a:srgbClr val="009FBB">
                <a:alpha val="6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0" y="101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感谢您的关注</a:t>
            </a:r>
            <a:endParaRPr lang="en-US" sz="1100"/>
          </a:p>
        </p:txBody>
      </p:sp>
      <p:sp>
        <p:nvSpPr>
          <p:cNvPr id="7" name="AutoShape 7"/>
          <p:cNvSpPr/>
          <p:nvPr/>
        </p:nvSpPr>
        <p:spPr>
          <a:xfrm>
            <a:off x="0" y="2286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spc="200">
                <a:solidFill>
                  <a:srgbClr val="06B6D4">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期待与您携手，共建优质通信网络</a:t>
            </a:r>
            <a:endParaRPr lang="en-US" sz="1100"/>
          </a:p>
        </p:txBody>
      </p:sp>
      <p:sp>
        <p:nvSpPr>
          <p:cNvPr id="8" name="AutoShape 8"/>
          <p:cNvSpPr/>
          <p:nvPr/>
        </p:nvSpPr>
        <p:spPr>
          <a:xfrm>
            <a:off x="5207000" y="3175000"/>
            <a:ext cx="1778000" cy="1778000"/>
          </a:xfrm>
          <a:prstGeom prst="ellipse">
            <a:avLst/>
          </a:prstGeom>
          <a:solidFill>
            <a:srgbClr val="06B6D4">
              <a:alpha val="5000"/>
            </a:srgbClr>
          </a:solidFill>
          <a:ln w="12700" cap="flat" cmpd="sng">
            <a:solidFill>
              <a:srgbClr val="06B6D4">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5524500" y="3492500"/>
            <a:ext cx="1143000" cy="1143000"/>
          </a:xfrm>
          <a:prstGeom prst="ellipse">
            <a:avLst/>
          </a:prstGeom>
          <a:solidFill>
            <a:srgbClr val="F97316">
              <a:alpha val="8000"/>
            </a:srgbClr>
          </a:solidFill>
          <a:ln w="12700" cap="flat" cmpd="sng">
            <a:solidFill>
              <a:srgbClr val="F97316">
                <a:alpha val="2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1"/>
            </p:custDataLst>
          </p:nvPr>
        </p:nvSpPr>
        <p:spPr>
          <a:xfrm>
            <a:off x="609600" y="4826000"/>
            <a:ext cx="2667000" cy="1651000"/>
          </a:xfrm>
          <a:prstGeom prst="roundRect">
            <a:avLst>
              <a:gd name="adj" fmla="val 0"/>
            </a:avLst>
          </a:prstGeom>
          <a:solidFill>
            <a:srgbClr val="FFFFFF">
              <a:alpha val="6000"/>
            </a:srgbClr>
          </a:solidFill>
          <a:ln cap="flat" cmpd="sng">
            <a:solidFill>
              <a:srgbClr val="E6CFCF">
                <a:alpha val="6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3600" y="5016500"/>
            <a:ext cx="304800" cy="304800"/>
          </a:xfrm>
          <a:prstGeom prst="rect">
            <a:avLst/>
          </a:prstGeom>
        </p:spPr>
      </p:pic>
      <p:sp>
        <p:nvSpPr>
          <p:cNvPr id="12" name="AutoShape 12"/>
          <p:cNvSpPr/>
          <p:nvPr>
            <p:custDataLst>
              <p:tags r:id="rId5"/>
            </p:custDataLst>
          </p:nvPr>
        </p:nvSpPr>
        <p:spPr>
          <a:xfrm>
            <a:off x="1219200" y="5016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企业总部</a:t>
            </a:r>
            <a:endParaRPr lang="en-US" sz="1100"/>
          </a:p>
        </p:txBody>
      </p:sp>
      <p:sp>
        <p:nvSpPr>
          <p:cNvPr id="13" name="AutoShape 13"/>
          <p:cNvSpPr/>
          <p:nvPr>
            <p:custDataLst>
              <p:tags r:id="rId6"/>
            </p:custDataLst>
          </p:nvPr>
        </p:nvSpPr>
        <p:spPr>
          <a:xfrm>
            <a:off x="863600" y="55245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上海弘謇通信科技有限公司</a:t>
            </a:r>
            <a:b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专注通信网络建设与优化</a:t>
            </a:r>
            <a:endParaRPr lang="en-US" sz="1100"/>
          </a:p>
        </p:txBody>
      </p:sp>
      <p:sp>
        <p:nvSpPr>
          <p:cNvPr id="14" name="AutoShape 14"/>
          <p:cNvSpPr/>
          <p:nvPr>
            <p:custDataLst>
              <p:tags r:id="rId7"/>
            </p:custDataLst>
          </p:nvPr>
        </p:nvSpPr>
        <p:spPr>
          <a:xfrm>
            <a:off x="3429000" y="4826000"/>
            <a:ext cx="2667000" cy="1651000"/>
          </a:xfrm>
          <a:prstGeom prst="roundRect">
            <a:avLst>
              <a:gd name="adj" fmla="val 0"/>
            </a:avLst>
          </a:prstGeom>
          <a:solidFill>
            <a:srgbClr val="FFFFFF">
              <a:alpha val="6000"/>
            </a:srgbClr>
          </a:solidFill>
          <a:ln cap="flat" cmpd="sng">
            <a:solidFill>
              <a:srgbClr val="E6CFCF">
                <a:alpha val="6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83000" y="5016500"/>
            <a:ext cx="304800" cy="304800"/>
          </a:xfrm>
          <a:prstGeom prst="rect">
            <a:avLst/>
          </a:prstGeom>
        </p:spPr>
      </p:pic>
      <p:sp>
        <p:nvSpPr>
          <p:cNvPr id="16" name="AutoShape 16"/>
          <p:cNvSpPr/>
          <p:nvPr>
            <p:custDataLst>
              <p:tags r:id="rId11"/>
            </p:custDataLst>
          </p:nvPr>
        </p:nvSpPr>
        <p:spPr>
          <a:xfrm>
            <a:off x="4038600" y="5016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官方网址</a:t>
            </a:r>
            <a:endParaRPr lang="en-US" sz="1100"/>
          </a:p>
        </p:txBody>
      </p:sp>
      <p:sp>
        <p:nvSpPr>
          <p:cNvPr id="17" name="AutoShape 17"/>
          <p:cNvSpPr/>
          <p:nvPr>
            <p:custDataLst>
              <p:tags r:id="rId12"/>
            </p:custDataLst>
          </p:nvPr>
        </p:nvSpPr>
        <p:spPr>
          <a:xfrm>
            <a:off x="3683000" y="55245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www.easytolink.net</a:t>
            </a:r>
            <a:b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了解更多解决方案与案例</a:t>
            </a:r>
            <a:endParaRPr lang="en-US" sz="1100"/>
          </a:p>
        </p:txBody>
      </p:sp>
      <p:sp>
        <p:nvSpPr>
          <p:cNvPr id="18" name="AutoShape 18"/>
          <p:cNvSpPr/>
          <p:nvPr>
            <p:custDataLst>
              <p:tags r:id="rId13"/>
            </p:custDataLst>
          </p:nvPr>
        </p:nvSpPr>
        <p:spPr>
          <a:xfrm>
            <a:off x="6248400" y="4826000"/>
            <a:ext cx="2667000" cy="1651000"/>
          </a:xfrm>
          <a:prstGeom prst="roundRect">
            <a:avLst>
              <a:gd name="adj" fmla="val 0"/>
            </a:avLst>
          </a:prstGeom>
          <a:solidFill>
            <a:srgbClr val="FFFFFF">
              <a:alpha val="6000"/>
            </a:srgbClr>
          </a:solidFill>
          <a:ln cap="flat" cmpd="sng">
            <a:solidFill>
              <a:srgbClr val="E6CFCF">
                <a:alpha val="6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502400" y="5016500"/>
            <a:ext cx="304800" cy="304800"/>
          </a:xfrm>
          <a:prstGeom prst="rect">
            <a:avLst/>
          </a:prstGeom>
        </p:spPr>
      </p:pic>
      <p:sp>
        <p:nvSpPr>
          <p:cNvPr id="20" name="AutoShape 20"/>
          <p:cNvSpPr/>
          <p:nvPr>
            <p:custDataLst>
              <p:tags r:id="rId17"/>
            </p:custDataLst>
          </p:nvPr>
        </p:nvSpPr>
        <p:spPr>
          <a:xfrm>
            <a:off x="6858000" y="5016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联系电话</a:t>
            </a:r>
            <a:endParaRPr lang="en-US" sz="1100"/>
          </a:p>
        </p:txBody>
      </p:sp>
      <p:sp>
        <p:nvSpPr>
          <p:cNvPr id="21" name="AutoShape 21"/>
          <p:cNvSpPr/>
          <p:nvPr>
            <p:custDataLst>
              <p:tags r:id="rId18"/>
            </p:custDataLst>
          </p:nvPr>
        </p:nvSpPr>
        <p:spPr>
          <a:xfrm>
            <a:off x="6502400" y="55245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021-33508186</a:t>
            </a:r>
            <a:b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18616326633</a:t>
            </a:r>
            <a:endParaRPr lang="en-US" sz="1100"/>
          </a:p>
        </p:txBody>
      </p:sp>
      <p:sp>
        <p:nvSpPr>
          <p:cNvPr id="22" name="AutoShape 22"/>
          <p:cNvSpPr/>
          <p:nvPr>
            <p:custDataLst>
              <p:tags r:id="rId19"/>
            </p:custDataLst>
          </p:nvPr>
        </p:nvSpPr>
        <p:spPr>
          <a:xfrm>
            <a:off x="9067800" y="4826000"/>
            <a:ext cx="2667000" cy="1651000"/>
          </a:xfrm>
          <a:prstGeom prst="roundRect">
            <a:avLst>
              <a:gd name="adj" fmla="val 0"/>
            </a:avLst>
          </a:prstGeom>
          <a:solidFill>
            <a:srgbClr val="FFFFFF">
              <a:alpha val="6000"/>
            </a:srgbClr>
          </a:solidFill>
          <a:ln cap="flat" cmpd="sng">
            <a:solidFill>
              <a:srgbClr val="E6CFCF">
                <a:alpha val="6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custDataLst>
              <p:tags r:id="rId20"/>
            </p:custDataLst>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9321800" y="5016500"/>
            <a:ext cx="304800" cy="304800"/>
          </a:xfrm>
          <a:prstGeom prst="rect">
            <a:avLst/>
          </a:prstGeom>
        </p:spPr>
      </p:pic>
      <p:sp>
        <p:nvSpPr>
          <p:cNvPr id="24" name="AutoShape 24"/>
          <p:cNvSpPr/>
          <p:nvPr>
            <p:custDataLst>
              <p:tags r:id="rId23"/>
            </p:custDataLst>
          </p:nvPr>
        </p:nvSpPr>
        <p:spPr>
          <a:xfrm>
            <a:off x="9677400" y="5016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电子邮箱</a:t>
            </a:r>
            <a:endParaRPr lang="en-US" sz="1100"/>
          </a:p>
        </p:txBody>
      </p:sp>
      <p:sp>
        <p:nvSpPr>
          <p:cNvPr id="25" name="AutoShape 25"/>
          <p:cNvSpPr/>
          <p:nvPr>
            <p:custDataLst>
              <p:tags r:id="rId24"/>
            </p:custDataLst>
          </p:nvPr>
        </p:nvSpPr>
        <p:spPr>
          <a:xfrm>
            <a:off x="9321800" y="55245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baoxunjie@easytolink.net</a:t>
            </a:r>
            <a:b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欢迎来信咨询合作详情</a:t>
            </a:r>
            <a:endParaRPr lang="en-US" sz="1100"/>
          </a:p>
        </p:txBody>
      </p:sp>
    </p:spTree>
  </p:cSld>
  <p:clrMapOvr>
    <a:masterClrMapping/>
  </p:clrMapOvr>
</p:sld>
</file>

<file path=ppt/tags/tag1.xml><?xml version="1.0" encoding="utf-8"?>
<p:tagLst xmlns:p="http://schemas.openxmlformats.org/presentationml/2006/main">
  <p:tag name="KSO_WM_DIAGRAM_VIRTUALLY_FRAME" val="{&quot;height&quot;:130,&quot;left&quot;:48,&quot;top&quot;:380,&quot;width&quot;:876}"/>
</p:tagLst>
</file>

<file path=ppt/tags/tag2.xml><?xml version="1.0" encoding="utf-8"?>
<p:tagLst xmlns:p="http://schemas.openxmlformats.org/presentationml/2006/main">
  <p:tag name="KSO_WM_DIAGRAM_VIRTUALLY_FRAME" val="{&quot;height&quot;:130,&quot;left&quot;:48,&quot;top&quot;:380,&quot;width&quot;:876}"/>
</p:tagLst>
</file>

<file path=ppt/tags/tag3.xml><?xml version="1.0" encoding="utf-8"?>
<p:tagLst xmlns:p="http://schemas.openxmlformats.org/presentationml/2006/main">
  <p:tag name="KSO_WM_DIAGRAM_VIRTUALLY_FRAME" val="{&quot;height&quot;:130,&quot;left&quot;:48,&quot;top&quot;:380,&quot;width&quot;:876}"/>
</p:tagLst>
</file>

<file path=ppt/tags/tag4.xml><?xml version="1.0" encoding="utf-8"?>
<p:tagLst xmlns:p="http://schemas.openxmlformats.org/presentationml/2006/main">
  <p:tag name="KSO_WM_DIAGRAM_VIRTUALLY_FRAME" val="{&quot;height&quot;:130,&quot;left&quot;:48,&quot;top&quot;:380,&quot;width&quot;:876}"/>
</p:tagLst>
</file>

<file path=ppt/tags/tag5.xml><?xml version="1.0" encoding="utf-8"?>
<p:tagLst xmlns:p="http://schemas.openxmlformats.org/presentationml/2006/main">
  <p:tag name="KSO_WM_DIAGRAM_VIRTUALLY_FRAME" val="{&quot;height&quot;:130,&quot;left&quot;:48,&quot;top&quot;:380,&quot;width&quot;:876}"/>
</p:tagLst>
</file>

<file path=ppt/tags/tag6.xml><?xml version="1.0" encoding="utf-8"?>
<p:tagLst xmlns:p="http://schemas.openxmlformats.org/presentationml/2006/main">
  <p:tag name="KSO_WM_DIAGRAM_VIRTUALLY_FRAME" val="{&quot;height&quot;:130,&quot;left&quot;:48,&quot;top&quot;:380,&quot;width&quot;:876}"/>
</p:tagLst>
</file>

<file path=ppt/tags/tag7.xml><?xml version="1.0" encoding="utf-8"?>
<p:tagLst xmlns:p="http://schemas.openxmlformats.org/presentationml/2006/main">
  <p:tag name="KSO_WM_DIAGRAM_VIRTUALLY_FRAME" val="{&quot;height&quot;:130,&quot;left&quot;:48,&quot;top&quot;:380,&quot;width&quot;:876}"/>
</p:tagLst>
</file>

<file path=ppt/tags/tag8.xml><?xml version="1.0" encoding="utf-8"?>
<p:tagLst xmlns:p="http://schemas.openxmlformats.org/presentationml/2006/main">
  <p:tag name="KSO_WM_DIAGRAM_VIRTUALLY_FRAME" val="{&quot;height&quot;:130,&quot;left&quot;:48,&quot;top&quot;:380,&quot;width&quot;:876}"/>
</p:tagLst>
</file>

<file path=ppt/tags/tag9.xml><?xml version="1.0" encoding="utf-8"?>
<p:tagLst xmlns:p="http://schemas.openxmlformats.org/presentationml/2006/main">
  <p:tag name="KSO_WM_DIAGRAM_VIRTUALLY_FRAME" val="{&quot;height&quot;:130,&quot;left&quot;:48,&quot;top&quot;:380,&quot;width&quot;:876}"/>
</p:tagLst>
</file>

<file path=ppt/tags/tag10.xml><?xml version="1.0" encoding="utf-8"?>
<p:tagLst xmlns:p="http://schemas.openxmlformats.org/presentationml/2006/main">
  <p:tag name="KSO_WM_DIAGRAM_VIRTUALLY_FRAME" val="{&quot;height&quot;:130,&quot;left&quot;:48,&quot;top&quot;:380,&quot;width&quot;:876}"/>
</p:tagLst>
</file>

<file path=ppt/tags/tag11.xml><?xml version="1.0" encoding="utf-8"?>
<p:tagLst xmlns:p="http://schemas.openxmlformats.org/presentationml/2006/main">
  <p:tag name="KSO_WM_DIAGRAM_VIRTUALLY_FRAME" val="{&quot;height&quot;:130,&quot;left&quot;:48,&quot;top&quot;:380,&quot;width&quot;:876}"/>
</p:tagLst>
</file>

<file path=ppt/tags/tag12.xml><?xml version="1.0" encoding="utf-8"?>
<p:tagLst xmlns:p="http://schemas.openxmlformats.org/presentationml/2006/main">
  <p:tag name="KSO_WM_DIAGRAM_VIRTUALLY_FRAME" val="{&quot;height&quot;:130,&quot;left&quot;:48,&quot;top&quot;:380,&quot;width&quot;:876}"/>
</p:tagLst>
</file>

<file path=ppt/tags/tag13.xml><?xml version="1.0" encoding="utf-8"?>
<p:tagLst xmlns:p="http://schemas.openxmlformats.org/presentationml/2006/main">
  <p:tag name="KSO_WM_DIAGRAM_VIRTUALLY_FRAME" val="{&quot;height&quot;:130,&quot;left&quot;:48,&quot;top&quot;:380,&quot;width&quot;:876}"/>
</p:tagLst>
</file>

<file path=ppt/tags/tag14.xml><?xml version="1.0" encoding="utf-8"?>
<p:tagLst xmlns:p="http://schemas.openxmlformats.org/presentationml/2006/main">
  <p:tag name="KSO_WM_DIAGRAM_VIRTUALLY_FRAME" val="{&quot;height&quot;:130,&quot;left&quot;:48,&quot;top&quot;:380,&quot;width&quot;:876}"/>
</p:tagLst>
</file>

<file path=ppt/tags/tag15.xml><?xml version="1.0" encoding="utf-8"?>
<p:tagLst xmlns:p="http://schemas.openxmlformats.org/presentationml/2006/main">
  <p:tag name="KSO_WM_DIAGRAM_VIRTUALLY_FRAME" val="{&quot;height&quot;:130,&quot;left&quot;:48,&quot;top&quot;:380,&quot;width&quot;:876}"/>
</p:tagLst>
</file>

<file path=ppt/tags/tag16.xml><?xml version="1.0" encoding="utf-8"?>
<p:tagLst xmlns:p="http://schemas.openxmlformats.org/presentationml/2006/main">
  <p:tag name="KSO_WM_DIAGRAM_VIRTUALLY_FRAME" val="{&quot;height&quot;:130,&quot;left&quot;:48,&quot;top&quot;:380,&quot;width&quot;:876}"/>
</p:tagLst>
</file>

<file path=ppt/tags/tag17.xml><?xml version="1.0" encoding="utf-8"?>
<p:tagLst xmlns:p="http://schemas.openxmlformats.org/presentationml/2006/main">
  <p:tag name="commondata" val="eyJoZGlkIjoiMzEwNTM5NzYwMDRjMzkwZTVkZjY2ODkwMGIxNGU0OTUifQ=="/>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5215</Words>
  <Application>WPS 演示</Application>
  <PresentationFormat/>
  <Paragraphs>404</Paragraphs>
  <Slides>15</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15</vt:i4>
      </vt:variant>
    </vt:vector>
  </HeadingPairs>
  <TitlesOfParts>
    <vt:vector size="24"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包勋杰</cp:lastModifiedBy>
  <cp:revision>1</cp:revision>
  <dcterms:created xsi:type="dcterms:W3CDTF">2026-07-04T13:17:03Z</dcterms:created>
  <dcterms:modified xsi:type="dcterms:W3CDTF">2026-07-04T13:17:03Z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{"Label":"1","ContentProducer":"001191110102MACQD9K64010000","ProduceID":"7658637637645749451","ReservedCode1":"","ContentPropagator":"","PropagateID":"","ReservedCode2":""}</vt:lpwstr>
  </property>
  <property fmtid="{D5CDD505-2E9C-101B-9397-08002B2CF9AE}" pid="3" name="ICV">
    <vt:lpwstr>D6B0537757264AEF8CCE210B2B0E2E8A_12</vt:lpwstr>
  </property>
  <property fmtid="{D5CDD505-2E9C-101B-9397-08002B2CF9AE}" pid="4" name="KSOProductBuildVer">
    <vt:lpwstr>2052-12.1.0.18276</vt:lpwstr>
  </property>
</Properties>
</file>