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media/image10.svg" ContentType="image/svg+xml"/>
  <Override PartName="/ppt/media/image12.svg" ContentType="image/svg+xml"/>
  <Override PartName="/ppt/media/image14.svg" ContentType="image/svg+xml"/>
  <Override PartName="/ppt/media/image16.svg" ContentType="image/svg+xml"/>
  <Override PartName="/ppt/media/image18.svg" ContentType="image/svg+xml"/>
  <Override PartName="/ppt/media/image2.svg" ContentType="image/svg+xml"/>
  <Override PartName="/ppt/media/image20.svg" ContentType="image/svg+xml"/>
  <Override PartName="/ppt/media/image22.svg" ContentType="image/svg+xml"/>
  <Override PartName="/ppt/media/image24.svg" ContentType="image/svg+xml"/>
  <Override PartName="/ppt/media/image26.svg" ContentType="image/svg+xml"/>
  <Override PartName="/ppt/media/image28.svg" ContentType="image/svg+xml"/>
  <Override PartName="/ppt/media/image30.svg" ContentType="image/svg+xml"/>
  <Override PartName="/ppt/media/image32.svg" ContentType="image/svg+xml"/>
  <Override PartName="/ppt/media/image34.svg" ContentType="image/svg+xml"/>
  <Override PartName="/ppt/media/image36.svg" ContentType="image/svg+xml"/>
  <Override PartName="/ppt/media/image38.svg" ContentType="image/svg+xml"/>
  <Override PartName="/ppt/media/image4.svg" ContentType="image/svg+xml"/>
  <Override PartName="/ppt/media/image40.svg" ContentType="image/svg+xml"/>
  <Override PartName="/ppt/media/image42.svg" ContentType="image/svg+xml"/>
  <Override PartName="/ppt/media/image44.svg" ContentType="image/svg+xml"/>
  <Override PartName="/ppt/media/image46.svg" ContentType="image/svg+xml"/>
  <Override PartName="/ppt/media/image48.svg" ContentType="image/svg+xml"/>
  <Override PartName="/ppt/media/image50.svg" ContentType="image/svg+xml"/>
  <Override PartName="/ppt/media/image52.svg" ContentType="image/svg+xml"/>
  <Override PartName="/ppt/media/image54.svg" ContentType="image/svg+xml"/>
  <Override PartName="/ppt/media/image56.svg" ContentType="image/svg+xml"/>
  <Override PartName="/ppt/media/image58.svg" ContentType="image/svg+xml"/>
  <Override PartName="/ppt/media/image6.svg" ContentType="image/svg+xml"/>
  <Override PartName="/ppt/media/image60.svg" ContentType="image/svg+xml"/>
  <Override PartName="/ppt/media/image62.svg" ContentType="image/svg+xml"/>
  <Override PartName="/ppt/media/image64.svg" ContentType="image/svg+xml"/>
  <Override PartName="/ppt/media/image66.svg" ContentType="image/svg+xml"/>
  <Override PartName="/ppt/media/image8.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 id="2147483660" r:id="rId3"/>
  </p:sldMasterIdLst>
  <p:notesMasterIdLst>
    <p:notesMasterId r:id="rId5"/>
  </p:notesMasterIdLst>
  <p:sldIdLst>
    <p:sldId id="256" r:id="rId4"/>
    <p:sldId id="257" r:id="rId6"/>
    <p:sldId id="258" r:id="rId7"/>
    <p:sldId id="259" r:id="rId8"/>
    <p:sldId id="260" r:id="rId9"/>
    <p:sldId id="261" r:id="rId10"/>
    <p:sldId id="262" r:id="rId11"/>
    <p:sldId id="263" r:id="rId12"/>
    <p:sldId id="264" r:id="rId13"/>
    <p:sldId id="268" r:id="rId14"/>
    <p:sldId id="266" r:id="rId15"/>
    <p:sldId id="267" r:id="rId16"/>
  </p:sldIdLst>
  <p:sldSz cx="12192000" cy="6858000"/>
  <p:notesSz cx="6858000" cy="9144000"/>
  <p:custDataLst>
    <p:tags r:id="rId21"/>
  </p:custDataLst>
  <p:defaultTextStyle>
    <a:defPPr marR="0" lvl="0" algn="l" rtl="0">
      <a:lnSpc>
        <a:spcPct val="100000"/>
      </a:lnSpc>
      <a:spcBef>
        <a:spcPts val="0"/>
      </a:spcBef>
      <a:spcAft>
        <a:spcPts val="0"/>
      </a:spcAft>
    </a:defPPr>
    <a:lvl1pPr marL="0"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L="457200"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L="914400"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L="1371600"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L="1828800"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L="2286000"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L="2743200"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L="3200400"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L="3657600"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1620" userDrawn="1">
          <p15:clr>
            <a:srgbClr val="747775"/>
          </p15:clr>
        </p15:guide>
        <p15:guide id="2" pos="2880" userDrawn="1">
          <p15:clr>
            <a:srgbClr val="747775"/>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WPS" initials="W" lastIdx="1" clrIdx="0"/>
  <p:cmAuthor id="2" name="作者"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showGuides="1">
      <p:cViewPr varScale="1">
        <p:scale>
          <a:sx n="100" d="100"/>
          <a:sy n="100" d="100"/>
        </p:scale>
        <p:origin x="0" y="0"/>
      </p:cViewPr>
      <p:guideLst>
        <p:guide orient="horz" pos="1620"/>
        <p:guide pos="2880"/>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 Type="http://schemas.openxmlformats.org/officeDocument/2006/relationships/slideMaster" Target="slideMasters/slideMaster2.xml"/><Relationship Id="rId21" Type="http://schemas.openxmlformats.org/officeDocument/2006/relationships/tags" Target="tags/tag23.xml"/><Relationship Id="rId20" Type="http://schemas.openxmlformats.org/officeDocument/2006/relationships/commentAuthors" Target="commentAuthors.xml"/><Relationship Id="rId2" Type="http://schemas.openxmlformats.org/officeDocument/2006/relationships/theme" Target="theme/theme1.xml"/><Relationship Id="rId19" Type="http://schemas.openxmlformats.org/officeDocument/2006/relationships/tableStyles" Target="tableStyles.xml"/><Relationship Id="rId18" Type="http://schemas.openxmlformats.org/officeDocument/2006/relationships/viewProps" Target="viewProps.xml"/><Relationship Id="rId17" Type="http://schemas.openxmlformats.org/officeDocument/2006/relationships/presProps" Target="presProps.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大家好，欢迎参加本次产品介绍会。今天我将向大家详细介绍上海弘謇通信的核心产品——数字光纤直放站解决方案。我们专注于为运营商、专网、铁路、海域乃至军工等多个领域提供全方位的信号覆盖服务，致力于成为您最信赖的合作伙伴。</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本次介绍将分为五个部分。首先，我们将宏观了解公司的产品体系。接着，深入探讨信号覆盖类产品的分类方式。然后，我们将聚焦核心产品——数字光纤直放站，详细介绍其技术原理、产品特性和规格。之后，我们会展示两大主流应用方案。最后，介绍我们的定制化服务与合作优势。</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上海弘謇通信的产品体系主要分为四大类。首先是我们的核心业务——信号覆盖类产品，这也是今天介绍的重点。其次是信号管制类产品，用于特定的信号屏蔽需求。此外，我们还提供无源器件类产品作为配套，并承接其他定制化硬件和服务。</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们的信号覆盖产品可以从多个维度进行分类。按应用行业，我们覆盖了从运营商公网到铁路、军工等多个领域。按通信制式，支持TDD和FDD。按信源耦合方式，分为有线和无线两种。按传输介质，主要是光纤和无线。最后，按编码方式，我们主推技术更先进的数字直放站。</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接下来，我们将聚焦本次介绍的核心——数字光纤直放站。这款产品是我们技术实力的集中体现，旨在解决传统信号覆盖方案中的诸多痛点。</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传统模拟直放站存在传输距离短、信号易受衰减影响等痛点。我们的数字光纤直放站通过采用软件无线电、数字滤波和数字光传输三大核心技术，从根本上解决了这些问题。其核心价值在于实现了信号的无损远距离传输，构建了基站与终端间的透明通道，并大大提高了频谱利用率。</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们的数字光纤直放站具备六大核心特性。首先，它采用标准CPRI接口，成本可控。其次，通过数字中频处理，信号调控能力更强。第三，FPGA技术确保了多载波下的低噪声和高稳定性。第四，组网方式非常灵活，扩展性强。第五，支持多种方式的远程监控，运维便捷。最后，我们提供全品类产品并支持定制化服务。</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是我们近端机的规格参数。可以看到，它支持多种TDD制式，采用标准CPRI光接口。特别值得关注的是，它的噪声系数低于5dB，时延小于5微秒，并且能在-40℃到+55℃的宽温范围内稳定工作，非常适合户外和恶劣环境。</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这是远端机的规格参数。它的输出功率可根据需求选择，增益和衰减调节范围大，调节精度高。驻波比小于1.5，保证了良好的匹配。供电方式灵活，同样具备宽温工作能力，确保了在各种应用场景下的可靠性。</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们提供两种主流应用方案。左侧是有线耦合方案，通过直接从基站耦合信号，适用于有机房、对信号质量要求高的场景，如楼宇和隧道。右侧是无线耦合方案，通过无线方式获取信源，适用于没有有线条件的户外、山区或海域等场景，部署更灵活。</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我的介绍到此结束，感谢大家的聆听。上海弘謇通信致力于成为全场景通信信号覆盖解决方案的领先服务商。我们期待能与您携手合作，共同应对各种通信挑战，共创美好未来。如果大家有任何问题，欢迎随时联系我们。谢谢！</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matchingName="标题幻灯片">
  <p:cSld name="TITLE">
    <p:spTree>
      <p:nvGrpSpPr>
        <p:cNvPr id="11" name="Shape 11"/>
        <p:cNvGrpSpPr/>
        <p:nvPr/>
      </p:nvGrpSpPr>
      <p:grpSpPr>
        <a:xfrm>
          <a:off x="0" y="0"/>
          <a:ext cx="0" cy="0"/>
          <a:chOff x="0" y="0"/>
          <a:chExt cx="0" cy="0"/>
        </a:xfrm>
      </p:grpSpPr>
      <p:sp>
        <p:nvSpPr>
          <p:cNvPr id="12" name="Shape 30"/>
          <p:cNvSpPr txBox="1"/>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Arial" panose="020B060402020202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 name="Shape 31"/>
          <p:cNvSpPr txBox="1"/>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14" name="Shape 32"/>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5" name="Shape 33"/>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6" name="Shape 34"/>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matchingName="标题和内容">
  <p:cSld name="OBJECT">
    <p:spTree>
      <p:nvGrpSpPr>
        <p:cNvPr id="17" name="Shape 17"/>
        <p:cNvGrpSpPr/>
        <p:nvPr/>
      </p:nvGrpSpPr>
      <p:grpSpPr>
        <a:xfrm>
          <a:off x="0" y="0"/>
          <a:ext cx="0" cy="0"/>
          <a:chOff x="0" y="0"/>
          <a:chExt cx="0" cy="0"/>
        </a:xfrm>
      </p:grpSpPr>
      <p:sp>
        <p:nvSpPr>
          <p:cNvPr id="18" name="Shape 54"/>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9" name="Shape 55"/>
          <p:cNvSpPr txBox="1"/>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20" name="Shape 5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1" name="Shape 5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2" name="Shape 5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matchingName="节标题">
  <p:cSld name="SECTION_HEADER">
    <p:spTree>
      <p:nvGrpSpPr>
        <p:cNvPr id="23" name="Shape 23"/>
        <p:cNvGrpSpPr/>
        <p:nvPr/>
      </p:nvGrpSpPr>
      <p:grpSpPr>
        <a:xfrm>
          <a:off x="0" y="0"/>
          <a:ext cx="0" cy="0"/>
          <a:chOff x="0" y="0"/>
          <a:chExt cx="0" cy="0"/>
        </a:xfrm>
      </p:grpSpPr>
      <p:sp>
        <p:nvSpPr>
          <p:cNvPr id="24" name="Shape 59"/>
          <p:cNvSpPr txBox="1"/>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Arial" panose="020B060402020202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25" name="Shape 60"/>
          <p:cNvSpPr txBox="1"/>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p:txBody>
      </p:sp>
      <p:sp>
        <p:nvSpPr>
          <p:cNvPr id="26" name="Shape 6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7" name="Shape 6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8" name="Shape 6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matchingName="两栏内容">
  <p:cSld name="TWO_OBJECTS">
    <p:spTree>
      <p:nvGrpSpPr>
        <p:cNvPr id="29" name="Shape 29"/>
        <p:cNvGrpSpPr/>
        <p:nvPr/>
      </p:nvGrpSpPr>
      <p:grpSpPr>
        <a:xfrm>
          <a:off x="0" y="0"/>
          <a:ext cx="0" cy="0"/>
          <a:chOff x="0" y="0"/>
          <a:chExt cx="0" cy="0"/>
        </a:xfrm>
      </p:grpSpPr>
      <p:sp>
        <p:nvSpPr>
          <p:cNvPr id="30" name="Shape 9"/>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1" name="Shape 10"/>
          <p:cNvSpPr txBox="1"/>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2" name="Shape 11"/>
          <p:cNvSpPr txBox="1"/>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3" name="Shape 12"/>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4" name="Shape 13"/>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5" name="Shape 14"/>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matchingName="比较">
  <p:cSld name="TWO_OBJECTS_WITH_TEXT">
    <p:spTree>
      <p:nvGrpSpPr>
        <p:cNvPr id="36" name="Shape 36"/>
        <p:cNvGrpSpPr/>
        <p:nvPr/>
      </p:nvGrpSpPr>
      <p:grpSpPr>
        <a:xfrm>
          <a:off x="0" y="0"/>
          <a:ext cx="0" cy="0"/>
          <a:chOff x="0" y="0"/>
          <a:chExt cx="0" cy="0"/>
        </a:xfrm>
      </p:grpSpPr>
      <p:sp>
        <p:nvSpPr>
          <p:cNvPr id="37" name="Shape 35"/>
          <p:cNvSpPr txBox="1"/>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8" name="Shape 36"/>
          <p:cNvSpPr txBox="1"/>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39" name="Shape 37"/>
          <p:cNvSpPr txBox="1"/>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0" name="Shape 38"/>
          <p:cNvSpPr txBox="1"/>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41" name="Shape 39"/>
          <p:cNvSpPr txBox="1"/>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2" name="Shape 40"/>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3" name="Shape 41"/>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4" name="Shape 42"/>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matchingName="仅标题">
  <p:cSld name="TITLE_ONLY">
    <p:spTree>
      <p:nvGrpSpPr>
        <p:cNvPr id="45" name="Shape 45"/>
        <p:cNvGrpSpPr/>
        <p:nvPr/>
      </p:nvGrpSpPr>
      <p:grpSpPr>
        <a:xfrm>
          <a:off x="0" y="0"/>
          <a:ext cx="0" cy="0"/>
          <a:chOff x="0" y="0"/>
          <a:chExt cx="0" cy="0"/>
        </a:xfrm>
      </p:grpSpPr>
      <p:sp>
        <p:nvSpPr>
          <p:cNvPr id="46" name="Shape 20"/>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47" name="Shape 2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8" name="Shape 2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9" name="Shape 2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matchingName="空白">
  <p:cSld name="BLANK">
    <p:spTree>
      <p:nvGrpSpPr>
        <p:cNvPr id="50" name="Shape 50"/>
        <p:cNvGrpSpPr/>
        <p:nvPr/>
      </p:nvGrpSpPr>
      <p:grpSpPr>
        <a:xfrm>
          <a:off x="0" y="0"/>
          <a:ext cx="0" cy="0"/>
          <a:chOff x="0" y="0"/>
          <a:chExt cx="0" cy="0"/>
        </a:xfrm>
      </p:grpSpPr>
      <p:sp>
        <p:nvSpPr>
          <p:cNvPr id="51" name="Shape 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2" name="Shape 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3" name="Shape 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matchingName="内容与标题">
  <p:cSld name="OBJECT_WITH_CAPTION_TEXT">
    <p:spTree>
      <p:nvGrpSpPr>
        <p:cNvPr id="54" name="Shape 54"/>
        <p:cNvGrpSpPr/>
        <p:nvPr/>
      </p:nvGrpSpPr>
      <p:grpSpPr>
        <a:xfrm>
          <a:off x="0" y="0"/>
          <a:ext cx="0" cy="0"/>
          <a:chOff x="0" y="0"/>
          <a:chExt cx="0" cy="0"/>
        </a:xfrm>
      </p:grpSpPr>
      <p:sp>
        <p:nvSpPr>
          <p:cNvPr id="55" name="Shape 43"/>
          <p:cNvSpPr txBox="1"/>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2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56" name="Shape 44"/>
          <p:cNvSpPr txBox="1"/>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p:txBody>
      </p:sp>
      <p:sp>
        <p:nvSpPr>
          <p:cNvPr id="57" name="Shape 45"/>
          <p:cNvSpPr txBox="1"/>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58" name="Shape 4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9" name="Shape 4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0" name="Shape 4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matchingName="图片与标题">
  <p:cSld name="PICTURE_WITH_CAPTION_TEXT">
    <p:spTree>
      <p:nvGrpSpPr>
        <p:cNvPr id="61" name="Shape 61"/>
        <p:cNvGrpSpPr/>
        <p:nvPr/>
      </p:nvGrpSpPr>
      <p:grpSpPr>
        <a:xfrm>
          <a:off x="0" y="0"/>
          <a:ext cx="0" cy="0"/>
          <a:chOff x="0" y="0"/>
          <a:chExt cx="0" cy="0"/>
        </a:xfrm>
      </p:grpSpPr>
      <p:sp>
        <p:nvSpPr>
          <p:cNvPr id="62" name="Shape 24"/>
          <p:cNvSpPr txBox="1"/>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2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63" name="Shape 25"/>
          <p:cNvSpPr/>
          <p:nvPr>
            <p:ph type="pic" idx="2"/>
          </p:nvPr>
        </p:nvSpPr>
        <p:spPr>
          <a:xfrm>
            <a:off x="3887391" y="740569"/>
            <a:ext cx="4629150" cy="3655219"/>
          </a:xfrm>
          <a:prstGeom prst="rect">
            <a:avLst/>
          </a:prstGeom>
          <a:noFill/>
          <a:ln>
            <a:noFill/>
          </a:ln>
        </p:spPr>
      </p:sp>
      <p:sp>
        <p:nvSpPr>
          <p:cNvPr id="64" name="Shape 26"/>
          <p:cNvSpPr txBox="1"/>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65" name="Shape 27"/>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6" name="Shape 28"/>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7" name="Shape 29"/>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matchingName="标题和竖排文字">
  <p:cSld name="VERTICAL_TEXT">
    <p:spTree>
      <p:nvGrpSpPr>
        <p:cNvPr id="68" name="Shape 68"/>
        <p:cNvGrpSpPr/>
        <p:nvPr/>
      </p:nvGrpSpPr>
      <p:grpSpPr>
        <a:xfrm>
          <a:off x="0" y="0"/>
          <a:ext cx="0" cy="0"/>
          <a:chOff x="0" y="0"/>
          <a:chExt cx="0" cy="0"/>
        </a:xfrm>
      </p:grpSpPr>
      <p:sp>
        <p:nvSpPr>
          <p:cNvPr id="69" name="Shape 49"/>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0" name="Shape 50"/>
          <p:cNvSpPr txBox="1"/>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1" name="Shape 5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2" name="Shape 5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3" name="Shape 5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matchingName="竖排标题与文本">
  <p:cSld name="VERTICAL_TITLE_AND_VERTICAL_TEXT">
    <p:spTree>
      <p:nvGrpSpPr>
        <p:cNvPr id="74" name="Shape 74"/>
        <p:cNvGrpSpPr/>
        <p:nvPr/>
      </p:nvGrpSpPr>
      <p:grpSpPr>
        <a:xfrm>
          <a:off x="0" y="0"/>
          <a:ext cx="0" cy="0"/>
          <a:chOff x="0" y="0"/>
          <a:chExt cx="0" cy="0"/>
        </a:xfrm>
      </p:grpSpPr>
      <p:sp>
        <p:nvSpPr>
          <p:cNvPr id="75" name="Shape 15"/>
          <p:cNvSpPr txBox="1"/>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6" name="Shape 16"/>
          <p:cNvSpPr txBox="1"/>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7" name="Shape 17"/>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8" name="Shape 18"/>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9" name="Shape 19"/>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5" name="Shape 5"/>
        <p:cNvGrpSpPr/>
        <p:nvPr/>
      </p:nvGrpSpPr>
      <p:grpSpPr>
        <a:xfrm>
          <a:off x="0" y="0"/>
          <a:ext cx="0" cy="0"/>
          <a:chOff x="0" y="0"/>
          <a:chExt cx="0" cy="0"/>
        </a:xfrm>
      </p:grpSpPr>
      <p:sp>
        <p:nvSpPr>
          <p:cNvPr id="6" name="Shape 1"/>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Arial" panose="020B0604020202020204"/>
              <a:buNone/>
              <a:defRPr sz="33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7" name="Shape 2"/>
          <p:cNvSpPr txBox="1"/>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panose="020B0604020202020204"/>
              <a:buChar char="•"/>
              <a:defRPr sz="21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914400" marR="0" lvl="1" indent="-342900" algn="l" rtl="0">
              <a:lnSpc>
                <a:spcPct val="90000"/>
              </a:lnSpc>
              <a:spcBef>
                <a:spcPts val="400"/>
              </a:spcBef>
              <a:spcAft>
                <a:spcPts val="0"/>
              </a:spcAft>
              <a:buClr>
                <a:schemeClr val="dk1"/>
              </a:buClr>
              <a:buSzPts val="1800"/>
              <a:buFont typeface="Arial" panose="020B0604020202020204"/>
              <a:buChar char="•"/>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1371600" marR="0" lvl="2" indent="-323850" algn="l" rtl="0">
              <a:lnSpc>
                <a:spcPct val="90000"/>
              </a:lnSpc>
              <a:spcBef>
                <a:spcPts val="400"/>
              </a:spcBef>
              <a:spcAft>
                <a:spcPts val="0"/>
              </a:spcAft>
              <a:buClr>
                <a:schemeClr val="dk1"/>
              </a:buClr>
              <a:buSzPts val="1500"/>
              <a:buFont typeface="Arial" panose="020B0604020202020204"/>
              <a:buChar char="•"/>
              <a:defRPr sz="15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1828800" marR="0" lvl="3"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2286000" marR="0" lvl="4"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2743200" marR="0" lvl="5"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3200400" marR="0" lvl="6"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3657600" marR="0" lvl="7"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4114800" marR="0" lvl="8"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8" name="Shape 3"/>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9" name="Shape 4"/>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10" name="Shape 5"/>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L="0" marR="0" lvl="1"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2pPr>
            <a:lvl3pPr marL="0" marR="0" lvl="2"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3pPr>
            <a:lvl4pPr marL="0" marR="0" lvl="3"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4pPr>
            <a:lvl5pPr marL="0" marR="0" lvl="4"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5pPr>
            <a:lvl6pPr marL="0" marR="0" lvl="5"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6pPr>
            <a:lvl7pPr marL="0" marR="0" lvl="6"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7pPr>
            <a:lvl8pPr marL="0" marR="0" lvl="7"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8pPr>
            <a:lvl9pPr marL="0" marR="0" lvl="8"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zh-CN"/>
            </a:fld>
            <a:endParaRPr lang="zh-CN"/>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5"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8.svg"/><Relationship Id="rId7" Type="http://schemas.openxmlformats.org/officeDocument/2006/relationships/image" Target="../media/image7.png"/><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 Id="rId3" Type="http://schemas.openxmlformats.org/officeDocument/2006/relationships/image" Target="../media/image3.png"/><Relationship Id="rId2" Type="http://schemas.openxmlformats.org/officeDocument/2006/relationships/image" Target="../media/image2.svg"/><Relationship Id="rId12" Type="http://schemas.openxmlformats.org/officeDocument/2006/relationships/notesSlide" Target="../notesSlides/notesSlide2.xml"/><Relationship Id="rId11" Type="http://schemas.openxmlformats.org/officeDocument/2006/relationships/slideLayout" Target="../slideLayouts/slideLayout12.xml"/><Relationship Id="rId10" Type="http://schemas.openxmlformats.org/officeDocument/2006/relationships/image" Target="../media/image10.svg"/><Relationship Id="rId1" Type="http://schemas.openxmlformats.org/officeDocument/2006/relationships/image" Target="../media/image1.png"/></Relationships>
</file>

<file path=ppt/slides/_rels/slide3.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image" Target="../media/image18.svg"/><Relationship Id="rId7" Type="http://schemas.openxmlformats.org/officeDocument/2006/relationships/image" Target="../media/image17.png"/><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14.svg"/><Relationship Id="rId3" Type="http://schemas.openxmlformats.org/officeDocument/2006/relationships/image" Target="../media/image13.png"/><Relationship Id="rId2" Type="http://schemas.openxmlformats.org/officeDocument/2006/relationships/image" Target="../media/image12.svg"/><Relationship Id="rId10" Type="http://schemas.openxmlformats.org/officeDocument/2006/relationships/notesSlide" Target="../notesSlides/notesSlide3.xml"/><Relationship Id="rId1" Type="http://schemas.openxmlformats.org/officeDocument/2006/relationships/image" Target="../media/image11.png"/></Relationships>
</file>

<file path=ppt/slides/_rels/slide4.xml.rels><?xml version="1.0" encoding="UTF-8" standalone="yes"?>
<Relationships xmlns="http://schemas.openxmlformats.org/package/2006/relationships"><Relationship Id="rId9" Type="http://schemas.openxmlformats.org/officeDocument/2006/relationships/image" Target="../media/image15.png"/><Relationship Id="rId8" Type="http://schemas.openxmlformats.org/officeDocument/2006/relationships/image" Target="../media/image24.svg"/><Relationship Id="rId7" Type="http://schemas.openxmlformats.org/officeDocument/2006/relationships/image" Target="../media/image23.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12.svg"/><Relationship Id="rId3" Type="http://schemas.openxmlformats.org/officeDocument/2006/relationships/image" Target="../media/image11.png"/><Relationship Id="rId2" Type="http://schemas.openxmlformats.org/officeDocument/2006/relationships/image" Target="../media/image20.svg"/><Relationship Id="rId12" Type="http://schemas.openxmlformats.org/officeDocument/2006/relationships/notesSlide" Target="../notesSlides/notesSlide4.xml"/><Relationship Id="rId11" Type="http://schemas.openxmlformats.org/officeDocument/2006/relationships/slideLayout" Target="../slideLayouts/slideLayout12.xml"/><Relationship Id="rId10" Type="http://schemas.openxmlformats.org/officeDocument/2006/relationships/image" Target="../media/image16.svg"/><Relationship Id="rId1" Type="http://schemas.openxmlformats.org/officeDocument/2006/relationships/image" Target="../media/image19.png"/></Relationships>
</file>

<file path=ppt/slides/_rels/slide5.xml.rels><?xml version="1.0" encoding="UTF-8" standalone="yes"?>
<Relationships xmlns="http://schemas.openxmlformats.org/package/2006/relationships"><Relationship Id="rId8" Type="http://schemas.openxmlformats.org/officeDocument/2006/relationships/notesSlide" Target="../notesSlides/notesSlide5.xml"/><Relationship Id="rId7" Type="http://schemas.openxmlformats.org/officeDocument/2006/relationships/slideLayout" Target="../slideLayouts/slideLayout12.xml"/><Relationship Id="rId6" Type="http://schemas.openxmlformats.org/officeDocument/2006/relationships/image" Target="../media/image30.svg"/><Relationship Id="rId5" Type="http://schemas.openxmlformats.org/officeDocument/2006/relationships/image" Target="../media/image29.png"/><Relationship Id="rId4" Type="http://schemas.openxmlformats.org/officeDocument/2006/relationships/image" Target="../media/image28.svg"/><Relationship Id="rId3" Type="http://schemas.openxmlformats.org/officeDocument/2006/relationships/image" Target="../media/image27.png"/><Relationship Id="rId2" Type="http://schemas.openxmlformats.org/officeDocument/2006/relationships/image" Target="../media/image26.svg"/><Relationship Id="rId1" Type="http://schemas.openxmlformats.org/officeDocument/2006/relationships/image" Target="../media/image25.png"/></Relationships>
</file>

<file path=ppt/slides/_rels/slide6.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image" Target="../media/image34.svg"/><Relationship Id="rId7" Type="http://schemas.openxmlformats.org/officeDocument/2006/relationships/image" Target="../media/image33.png"/><Relationship Id="rId6" Type="http://schemas.openxmlformats.org/officeDocument/2006/relationships/image" Target="../media/image22.svg"/><Relationship Id="rId5" Type="http://schemas.openxmlformats.org/officeDocument/2006/relationships/image" Target="../media/image21.png"/><Relationship Id="rId4" Type="http://schemas.openxmlformats.org/officeDocument/2006/relationships/image" Target="../media/image32.svg"/><Relationship Id="rId3" Type="http://schemas.openxmlformats.org/officeDocument/2006/relationships/image" Target="../media/image31.png"/><Relationship Id="rId2" Type="http://schemas.openxmlformats.org/officeDocument/2006/relationships/image" Target="../media/image16.svg"/><Relationship Id="rId10" Type="http://schemas.openxmlformats.org/officeDocument/2006/relationships/notesSlide" Target="../notesSlides/notesSlide6.xml"/><Relationship Id="rId1" Type="http://schemas.openxmlformats.org/officeDocument/2006/relationships/image" Target="../media/image15.png"/></Relationships>
</file>

<file path=ppt/slides/_rels/slide7.xml.rels><?xml version="1.0" encoding="UTF-8" standalone="yes"?>
<Relationships xmlns="http://schemas.openxmlformats.org/package/2006/relationships"><Relationship Id="rId9" Type="http://schemas.openxmlformats.org/officeDocument/2006/relationships/image" Target="../media/image39.png"/><Relationship Id="rId8" Type="http://schemas.openxmlformats.org/officeDocument/2006/relationships/image" Target="../media/image38.svg"/><Relationship Id="rId7" Type="http://schemas.openxmlformats.org/officeDocument/2006/relationships/image" Target="../media/image37.png"/><Relationship Id="rId6" Type="http://schemas.openxmlformats.org/officeDocument/2006/relationships/image" Target="../media/image36.svg"/><Relationship Id="rId5" Type="http://schemas.openxmlformats.org/officeDocument/2006/relationships/image" Target="../media/image35.png"/><Relationship Id="rId4" Type="http://schemas.openxmlformats.org/officeDocument/2006/relationships/image" Target="../media/image16.svg"/><Relationship Id="rId3" Type="http://schemas.openxmlformats.org/officeDocument/2006/relationships/image" Target="../media/image15.png"/><Relationship Id="rId2" Type="http://schemas.openxmlformats.org/officeDocument/2006/relationships/image" Target="../media/image22.svg"/><Relationship Id="rId14" Type="http://schemas.openxmlformats.org/officeDocument/2006/relationships/notesSlide" Target="../notesSlides/notesSlide7.xml"/><Relationship Id="rId13" Type="http://schemas.openxmlformats.org/officeDocument/2006/relationships/slideLayout" Target="../slideLayouts/slideLayout12.xml"/><Relationship Id="rId12" Type="http://schemas.openxmlformats.org/officeDocument/2006/relationships/image" Target="../media/image42.svg"/><Relationship Id="rId11" Type="http://schemas.openxmlformats.org/officeDocument/2006/relationships/image" Target="../media/image41.png"/><Relationship Id="rId10" Type="http://schemas.openxmlformats.org/officeDocument/2006/relationships/image" Target="../media/image40.svg"/><Relationship Id="rId1" Type="http://schemas.openxmlformats.org/officeDocument/2006/relationships/image" Target="../media/image21.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9" Type="http://schemas.openxmlformats.org/officeDocument/2006/relationships/tags" Target="../tags/tag9.xml"/><Relationship Id="rId8" Type="http://schemas.openxmlformats.org/officeDocument/2006/relationships/tags" Target="../tags/tag8.xml"/><Relationship Id="rId7" Type="http://schemas.openxmlformats.org/officeDocument/2006/relationships/tags" Target="../tags/tag7.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4" Type="http://schemas.openxmlformats.org/officeDocument/2006/relationships/notesSlide" Target="../notesSlides/notesSlide10.xml"/><Relationship Id="rId23" Type="http://schemas.openxmlformats.org/officeDocument/2006/relationships/slideLayout" Target="../slideLayouts/slideLayout12.xml"/><Relationship Id="rId22" Type="http://schemas.openxmlformats.org/officeDocument/2006/relationships/tags" Target="../tags/tag22.xml"/><Relationship Id="rId21" Type="http://schemas.openxmlformats.org/officeDocument/2006/relationships/tags" Target="../tags/tag21.xml"/><Relationship Id="rId20" Type="http://schemas.openxmlformats.org/officeDocument/2006/relationships/tags" Target="../tags/tag20.xml"/><Relationship Id="rId2" Type="http://schemas.openxmlformats.org/officeDocument/2006/relationships/tags" Target="../tags/tag2.xml"/><Relationship Id="rId19" Type="http://schemas.openxmlformats.org/officeDocument/2006/relationships/tags" Target="../tags/tag19.xml"/><Relationship Id="rId18" Type="http://schemas.openxmlformats.org/officeDocument/2006/relationships/tags" Target="../tags/tag18.xml"/><Relationship Id="rId17" Type="http://schemas.openxmlformats.org/officeDocument/2006/relationships/tags" Target="../tags/tag17.xml"/><Relationship Id="rId16" Type="http://schemas.openxmlformats.org/officeDocument/2006/relationships/tags" Target="../tags/tag16.xml"/><Relationship Id="rId15" Type="http://schemas.openxmlformats.org/officeDocument/2006/relationships/tags" Target="../tags/tag15.xml"/><Relationship Id="rId14" Type="http://schemas.openxmlformats.org/officeDocument/2006/relationships/tags" Target="../tags/tag14.xml"/><Relationship Id="rId13" Type="http://schemas.openxmlformats.org/officeDocument/2006/relationships/tags" Target="../tags/tag13.xml"/><Relationship Id="rId12" Type="http://schemas.openxmlformats.org/officeDocument/2006/relationships/tags" Target="../tags/tag12.xml"/><Relationship Id="rId11" Type="http://schemas.openxmlformats.org/officeDocument/2006/relationships/tags" Target="../tags/tag11.xml"/><Relationship Id="rId10" Type="http://schemas.openxmlformats.org/officeDocument/2006/relationships/tags" Target="../tags/tag10.xml"/><Relationship Id="rId1" Type="http://schemas.openxmlformats.org/officeDocument/2006/relationships/tags" Target="../tags/tag1.xml"/></Relationships>
</file>

<file path=ppt/slides/_rels/slide11.xml.rels><?xml version="1.0" encoding="UTF-8" standalone="yes"?>
<Relationships xmlns="http://schemas.openxmlformats.org/package/2006/relationships"><Relationship Id="rId9" Type="http://schemas.openxmlformats.org/officeDocument/2006/relationships/image" Target="../media/image49.png"/><Relationship Id="rId8" Type="http://schemas.openxmlformats.org/officeDocument/2006/relationships/image" Target="../media/image48.svg"/><Relationship Id="rId7" Type="http://schemas.openxmlformats.org/officeDocument/2006/relationships/image" Target="../media/image47.png"/><Relationship Id="rId6" Type="http://schemas.openxmlformats.org/officeDocument/2006/relationships/image" Target="../media/image20.svg"/><Relationship Id="rId5" Type="http://schemas.openxmlformats.org/officeDocument/2006/relationships/image" Target="../media/image19.png"/><Relationship Id="rId4" Type="http://schemas.openxmlformats.org/officeDocument/2006/relationships/image" Target="../media/image46.svg"/><Relationship Id="rId3" Type="http://schemas.openxmlformats.org/officeDocument/2006/relationships/image" Target="../media/image45.png"/><Relationship Id="rId22" Type="http://schemas.openxmlformats.org/officeDocument/2006/relationships/notesSlide" Target="../notesSlides/notesSlide11.xml"/><Relationship Id="rId21" Type="http://schemas.openxmlformats.org/officeDocument/2006/relationships/slideLayout" Target="../slideLayouts/slideLayout12.xml"/><Relationship Id="rId20" Type="http://schemas.openxmlformats.org/officeDocument/2006/relationships/image" Target="../media/image58.svg"/><Relationship Id="rId2" Type="http://schemas.openxmlformats.org/officeDocument/2006/relationships/image" Target="../media/image44.svg"/><Relationship Id="rId19" Type="http://schemas.openxmlformats.org/officeDocument/2006/relationships/image" Target="../media/image57.png"/><Relationship Id="rId18" Type="http://schemas.openxmlformats.org/officeDocument/2006/relationships/image" Target="../media/image56.svg"/><Relationship Id="rId17" Type="http://schemas.openxmlformats.org/officeDocument/2006/relationships/image" Target="../media/image55.png"/><Relationship Id="rId16" Type="http://schemas.openxmlformats.org/officeDocument/2006/relationships/image" Target="../media/image54.svg"/><Relationship Id="rId15" Type="http://schemas.openxmlformats.org/officeDocument/2006/relationships/image" Target="../media/image53.png"/><Relationship Id="rId14" Type="http://schemas.openxmlformats.org/officeDocument/2006/relationships/image" Target="../media/image52.svg"/><Relationship Id="rId13" Type="http://schemas.openxmlformats.org/officeDocument/2006/relationships/image" Target="../media/image51.png"/><Relationship Id="rId12" Type="http://schemas.openxmlformats.org/officeDocument/2006/relationships/image" Target="../media/image12.svg"/><Relationship Id="rId11" Type="http://schemas.openxmlformats.org/officeDocument/2006/relationships/image" Target="../media/image11.png"/><Relationship Id="rId10" Type="http://schemas.openxmlformats.org/officeDocument/2006/relationships/image" Target="../media/image50.svg"/><Relationship Id="rId1" Type="http://schemas.openxmlformats.org/officeDocument/2006/relationships/image" Target="../media/image43.png"/></Relationships>
</file>

<file path=ppt/slides/_rels/slide12.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image" Target="../media/image66.svg"/><Relationship Id="rId7" Type="http://schemas.openxmlformats.org/officeDocument/2006/relationships/image" Target="../media/image65.png"/><Relationship Id="rId6" Type="http://schemas.openxmlformats.org/officeDocument/2006/relationships/image" Target="../media/image64.svg"/><Relationship Id="rId5" Type="http://schemas.openxmlformats.org/officeDocument/2006/relationships/image" Target="../media/image63.png"/><Relationship Id="rId4" Type="http://schemas.openxmlformats.org/officeDocument/2006/relationships/image" Target="../media/image62.svg"/><Relationship Id="rId3" Type="http://schemas.openxmlformats.org/officeDocument/2006/relationships/image" Target="../media/image61.png"/><Relationship Id="rId2" Type="http://schemas.openxmlformats.org/officeDocument/2006/relationships/image" Target="../media/image60.svg"/><Relationship Id="rId10" Type="http://schemas.openxmlformats.org/officeDocument/2006/relationships/notesSlide" Target="../notesSlides/notesSlide12.xml"/><Relationship Id="rId1" Type="http://schemas.openxmlformats.org/officeDocument/2006/relationships/image" Target="../media/image59.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C3E50">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8255000" y="-1905000"/>
            <a:ext cx="5080000" cy="5080000"/>
          </a:xfrm>
          <a:prstGeom prst="ellipse">
            <a:avLst/>
          </a:prstGeom>
          <a:solidFill>
            <a:srgbClr val="3498DB">
              <a:alpha val="1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270000" y="4445000"/>
            <a:ext cx="3810000" cy="3810000"/>
          </a:xfrm>
          <a:prstGeom prst="ellipse">
            <a:avLst/>
          </a:prstGeom>
          <a:solidFill>
            <a:srgbClr val="2980B9">
              <a:alpha val="10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0" y="0"/>
            <a:ext cx="12192000" cy="6858000"/>
          </a:xfrm>
          <a:prstGeom prst="roundRect">
            <a:avLst>
              <a:gd name="adj" fmla="val 0"/>
            </a:avLst>
          </a:prstGeom>
          <a:pattFill prst="lgGrid">
            <a:fgClr>
              <a:srgbClr val="FFFFFF">
                <a:alpha val="3137"/>
              </a:srgbClr>
            </a:fgClr>
            <a:bgClr>
              <a:srgbClr val="000000">
                <a:alpha val="0"/>
              </a:srgbClr>
            </a:bgClr>
          </a:patt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1016000" y="1905000"/>
            <a:ext cx="10160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4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数字光纤直放站</a:t>
            </a:r>
            <a:endParaRPr lang="en-US" sz="1100"/>
          </a:p>
        </p:txBody>
      </p:sp>
      <p:sp>
        <p:nvSpPr>
          <p:cNvPr id="6" name="AutoShape 6"/>
          <p:cNvSpPr/>
          <p:nvPr/>
        </p:nvSpPr>
        <p:spPr>
          <a:xfrm>
            <a:off x="1016000" y="3302000"/>
            <a:ext cx="10160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4FC3F7"/>
                </a:solidFill>
                <a:latin typeface="Noto Sans SC" panose="020B0200000000000000" charset="-122"/>
                <a:ea typeface="Noto Sans SC" panose="020B0200000000000000" charset="-122"/>
                <a:cs typeface="Noto Sans SC" panose="020B0200000000000000" charset="-122"/>
                <a:sym typeface="Noto Sans SC" panose="020B0200000000000000" charset="-122"/>
              </a:rPr>
              <a:t>产品解决方案</a:t>
            </a:r>
            <a:endParaRPr lang="en-US" sz="1100"/>
          </a:p>
        </p:txBody>
      </p:sp>
      <p:sp>
        <p:nvSpPr>
          <p:cNvPr id="7" name="AutoShape 7"/>
          <p:cNvSpPr/>
          <p:nvPr/>
        </p:nvSpPr>
        <p:spPr>
          <a:xfrm>
            <a:off x="1016000" y="4318000"/>
            <a:ext cx="1016000" cy="50800"/>
          </a:xfrm>
          <a:prstGeom prst="roundRect">
            <a:avLst>
              <a:gd name="adj" fmla="val 0"/>
            </a:avLst>
          </a:prstGeom>
          <a:solidFill>
            <a:srgbClr val="4FC3F7">
              <a:alpha val="100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1016000" y="4699000"/>
            <a:ext cx="1016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FFFFFF">
                    <a:alpha val="9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上海弘謇通信科技有限公司</a:t>
            </a:r>
            <a:endParaRPr lang="en-US" sz="1100"/>
          </a:p>
        </p:txBody>
      </p:sp>
      <p:sp>
        <p:nvSpPr>
          <p:cNvPr id="9" name="AutoShape 9"/>
          <p:cNvSpPr/>
          <p:nvPr/>
        </p:nvSpPr>
        <p:spPr>
          <a:xfrm>
            <a:off x="1016000" y="5397500"/>
            <a:ext cx="10160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600" b="0" i="0" u="none" strike="noStrike">
                <a:solidFill>
                  <a:srgbClr val="DCE0E5">
                    <a:alpha val="74902"/>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运营商 | 专网通信 | 轨道交通 | 海域覆盖 | 军工通信 · 全场景信号覆盖专家</a:t>
            </a:r>
            <a:endParaRPr lang="en-US" sz="1100"/>
          </a:p>
        </p:txBody>
      </p:sp>
      <p:sp>
        <p:nvSpPr>
          <p:cNvPr id="10" name="AutoShape 10"/>
          <p:cNvSpPr/>
          <p:nvPr/>
        </p:nvSpPr>
        <p:spPr>
          <a:xfrm>
            <a:off x="10795000" y="1016000"/>
            <a:ext cx="762000" cy="50800"/>
          </a:xfrm>
          <a:prstGeom prst="roundRect">
            <a:avLst>
              <a:gd name="adj" fmla="val 0"/>
            </a:avLst>
          </a:prstGeom>
          <a:solidFill>
            <a:srgbClr val="FFFFFF">
              <a:alpha val="2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10795000" y="1206500"/>
            <a:ext cx="381000" cy="50800"/>
          </a:xfrm>
          <a:prstGeom prst="roundRect">
            <a:avLst>
              <a:gd name="adj" fmla="val 0"/>
            </a:avLst>
          </a:prstGeom>
          <a:solidFill>
            <a:srgbClr val="4FC3F7">
              <a:alpha val="40000"/>
            </a:srgbClr>
          </a:solidFill>
          <a:ln w="25400" cap="flat" cmpd="sng">
            <a:noFill/>
            <a:prstDash val="solid"/>
            <a:round/>
          </a:ln>
        </p:spPr>
        <p:txBody>
          <a:bodyPr vert="horz" wrap="square" lIns="63500" tIns="63500" rIns="63500" bIns="63500" rtlCol="0" anchor="ctr"/>
          <a:lstStyle/>
          <a:p>
            <a:pPr algn="ctr">
              <a:defRPr/>
            </a:p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4F6F7">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1270000"/>
            <a:ext cx="3810000" cy="3810000"/>
          </a:xfrm>
          <a:prstGeom prst="ellipse">
            <a:avLst/>
          </a:prstGeom>
          <a:solidFill>
            <a:srgbClr val="2C3E50">
              <a:alpha val="3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016000" y="5080000"/>
            <a:ext cx="2540000" cy="2540000"/>
          </a:xfrm>
          <a:prstGeom prst="ellipse">
            <a:avLst/>
          </a:prstGeom>
          <a:solidFill>
            <a:srgbClr val="2C3E50">
              <a:alpha val="3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2C3E50"/>
                </a:solidFill>
                <a:latin typeface="Noto Sans SC" panose="020B0200000000000000" charset="-122"/>
                <a:ea typeface="Noto Sans SC" panose="020B0200000000000000" charset="-122"/>
                <a:cs typeface="Noto Sans SC" panose="020B0200000000000000" charset="-122"/>
                <a:sym typeface="Noto Sans SC" panose="020B0200000000000000" charset="-122"/>
              </a:rPr>
              <a:t>目录 CONTENTS</a:t>
            </a:r>
            <a:endParaRPr lang="en-US" sz="1100"/>
          </a:p>
        </p:txBody>
      </p:sp>
      <p:sp>
        <p:nvSpPr>
          <p:cNvPr id="5" name="AutoShape 5"/>
          <p:cNvSpPr/>
          <p:nvPr/>
        </p:nvSpPr>
        <p:spPr>
          <a:xfrm>
            <a:off x="762000" y="1778000"/>
            <a:ext cx="3302000" cy="1968500"/>
          </a:xfrm>
          <a:prstGeom prst="roundRect">
            <a:avLst>
              <a:gd name="adj" fmla="val 0"/>
            </a:avLst>
          </a:prstGeom>
          <a:solidFill>
            <a:srgbClr val="FFFFFF">
              <a:alpha val="100000"/>
            </a:srgbClr>
          </a:solidFill>
          <a:ln w="12700" cap="flat" cmpd="sng">
            <a:solidFill>
              <a:srgbClr val="E2E8F0">
                <a:alpha val="100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762000" y="1778000"/>
            <a:ext cx="50800" cy="1968500"/>
          </a:xfrm>
          <a:prstGeom prst="roundRect">
            <a:avLst>
              <a:gd name="adj" fmla="val 0"/>
            </a:avLst>
          </a:prstGeom>
          <a:solidFill>
            <a:srgbClr val="2C3E50">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965200" y="1968500"/>
            <a:ext cx="76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01</a:t>
            </a:r>
            <a:endParaRPr lang="en-US" sz="1100"/>
          </a:p>
        </p:txBody>
      </p:sp>
      <p:pic>
        <p:nvPicPr>
          <p:cNvPr id="8" name="Picture 8"/>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3505200" y="1968500"/>
            <a:ext cx="304800" cy="304800"/>
          </a:xfrm>
          <a:prstGeom prst="rect">
            <a:avLst/>
          </a:prstGeom>
        </p:spPr>
      </p:pic>
      <p:sp>
        <p:nvSpPr>
          <p:cNvPr id="9" name="AutoShape 9"/>
          <p:cNvSpPr/>
          <p:nvPr/>
        </p:nvSpPr>
        <p:spPr>
          <a:xfrm>
            <a:off x="965200" y="2476500"/>
            <a:ext cx="28956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2C3E50"/>
                </a:solidFill>
                <a:latin typeface="Noto Sans SC" panose="020B0200000000000000" charset="-122"/>
                <a:ea typeface="Noto Sans SC" panose="020B0200000000000000" charset="-122"/>
                <a:cs typeface="Noto Sans SC" panose="020B0200000000000000" charset="-122"/>
                <a:sym typeface="Noto Sans SC" panose="020B0200000000000000" charset="-122"/>
              </a:rPr>
              <a:t>公司产品体系总览</a:t>
            </a:r>
            <a:endParaRPr lang="en-US" sz="1100"/>
          </a:p>
        </p:txBody>
      </p:sp>
      <p:sp>
        <p:nvSpPr>
          <p:cNvPr id="10" name="AutoShape 10"/>
          <p:cNvSpPr/>
          <p:nvPr/>
        </p:nvSpPr>
        <p:spPr>
          <a:xfrm>
            <a:off x="965200" y="2921000"/>
            <a:ext cx="28956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64748B"/>
                </a:solidFill>
                <a:latin typeface="Noto Sans SC" panose="020B0200000000000000" charset="-122"/>
                <a:ea typeface="Noto Sans SC" panose="020B0200000000000000" charset="-122"/>
                <a:cs typeface="Noto Sans SC" panose="020B0200000000000000" charset="-122"/>
                <a:sym typeface="Noto Sans SC" panose="020B0200000000000000" charset="-122"/>
              </a:rPr>
              <a:t>全面梳理上海弘謇通信的产品矩阵，纵览覆盖方案、核心硬件及配套服务的整体布局与架构。</a:t>
            </a:r>
            <a:endParaRPr lang="en-US" sz="1100"/>
          </a:p>
        </p:txBody>
      </p:sp>
      <p:sp>
        <p:nvSpPr>
          <p:cNvPr id="11" name="AutoShape 11"/>
          <p:cNvSpPr/>
          <p:nvPr/>
        </p:nvSpPr>
        <p:spPr>
          <a:xfrm>
            <a:off x="4445000" y="1778000"/>
            <a:ext cx="3302000" cy="1968500"/>
          </a:xfrm>
          <a:prstGeom prst="roundRect">
            <a:avLst>
              <a:gd name="adj" fmla="val 0"/>
            </a:avLst>
          </a:prstGeom>
          <a:solidFill>
            <a:srgbClr val="FFFFFF">
              <a:alpha val="100000"/>
            </a:srgbClr>
          </a:solidFill>
          <a:ln w="12700" cap="flat" cmpd="sng">
            <a:solidFill>
              <a:srgbClr val="E2E8F0">
                <a:alpha val="100000"/>
              </a:srgbClr>
            </a:solidFill>
            <a:prstDash val="solid"/>
            <a:round/>
          </a:ln>
        </p:spPr>
        <p:txBody>
          <a:bodyPr vert="horz" wrap="square" lIns="63500" tIns="63500" rIns="63500" bIns="63500" rtlCol="0" anchor="ctr"/>
          <a:lstStyle/>
          <a:p>
            <a:pPr algn="ctr">
              <a:defRPr/>
            </a:pPr>
          </a:p>
        </p:txBody>
      </p:sp>
      <p:sp>
        <p:nvSpPr>
          <p:cNvPr id="12" name="AutoShape 12"/>
          <p:cNvSpPr/>
          <p:nvPr/>
        </p:nvSpPr>
        <p:spPr>
          <a:xfrm>
            <a:off x="4445000" y="1778000"/>
            <a:ext cx="50800" cy="1968500"/>
          </a:xfrm>
          <a:prstGeom prst="roundRect">
            <a:avLst>
              <a:gd name="adj" fmla="val 0"/>
            </a:avLst>
          </a:prstGeom>
          <a:solidFill>
            <a:srgbClr val="2C3E5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4648200" y="1968500"/>
            <a:ext cx="76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02</a:t>
            </a:r>
            <a:endParaRPr lang="en-US" sz="1100"/>
          </a:p>
        </p:txBody>
      </p:sp>
      <p:pic>
        <p:nvPicPr>
          <p:cNvPr id="14" name="Picture 14"/>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188200" y="1968500"/>
            <a:ext cx="304800" cy="304800"/>
          </a:xfrm>
          <a:prstGeom prst="rect">
            <a:avLst/>
          </a:prstGeom>
        </p:spPr>
      </p:pic>
      <p:sp>
        <p:nvSpPr>
          <p:cNvPr id="15" name="AutoShape 15"/>
          <p:cNvSpPr/>
          <p:nvPr/>
        </p:nvSpPr>
        <p:spPr>
          <a:xfrm>
            <a:off x="4648200" y="2476500"/>
            <a:ext cx="28956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2C3E50"/>
                </a:solidFill>
                <a:latin typeface="Noto Sans SC" panose="020B0200000000000000" charset="-122"/>
                <a:ea typeface="Noto Sans SC" panose="020B0200000000000000" charset="-122"/>
                <a:cs typeface="Noto Sans SC" panose="020B0200000000000000" charset="-122"/>
                <a:sym typeface="Noto Sans SC" panose="020B0200000000000000" charset="-122"/>
              </a:rPr>
              <a:t>信号覆盖产品分类维度</a:t>
            </a:r>
            <a:endParaRPr lang="en-US" sz="1100"/>
          </a:p>
        </p:txBody>
      </p:sp>
      <p:sp>
        <p:nvSpPr>
          <p:cNvPr id="16" name="AutoShape 16"/>
          <p:cNvSpPr/>
          <p:nvPr/>
        </p:nvSpPr>
        <p:spPr>
          <a:xfrm>
            <a:off x="4648200" y="2921000"/>
            <a:ext cx="28956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64748B"/>
                </a:solidFill>
                <a:latin typeface="Noto Sans SC" panose="020B0200000000000000" charset="-122"/>
                <a:ea typeface="Noto Sans SC" panose="020B0200000000000000" charset="-122"/>
                <a:cs typeface="Noto Sans SC" panose="020B0200000000000000" charset="-122"/>
                <a:sym typeface="Noto Sans SC" panose="020B0200000000000000" charset="-122"/>
              </a:rPr>
              <a:t>从应用场景、技术制式、覆盖频段及组网方式等多维度，深度解析产品的分类逻辑与适用边界。</a:t>
            </a:r>
            <a:endParaRPr lang="en-US" sz="1100"/>
          </a:p>
        </p:txBody>
      </p:sp>
      <p:sp>
        <p:nvSpPr>
          <p:cNvPr id="17" name="AutoShape 17"/>
          <p:cNvSpPr/>
          <p:nvPr/>
        </p:nvSpPr>
        <p:spPr>
          <a:xfrm>
            <a:off x="8128000" y="1778000"/>
            <a:ext cx="3302000" cy="1968500"/>
          </a:xfrm>
          <a:prstGeom prst="roundRect">
            <a:avLst>
              <a:gd name="adj" fmla="val 0"/>
            </a:avLst>
          </a:prstGeom>
          <a:solidFill>
            <a:srgbClr val="FFFFFF">
              <a:alpha val="100000"/>
            </a:srgbClr>
          </a:solidFill>
          <a:ln w="12700" cap="flat" cmpd="sng">
            <a:solidFill>
              <a:srgbClr val="E2E8F0">
                <a:alpha val="100000"/>
              </a:srgbClr>
            </a:solidFill>
            <a:prstDash val="solid"/>
            <a:round/>
          </a:ln>
        </p:spPr>
        <p:txBody>
          <a:bodyPr vert="horz" wrap="square" lIns="63500" tIns="63500" rIns="63500" bIns="63500" rtlCol="0" anchor="ctr"/>
          <a:lstStyle/>
          <a:p>
            <a:pPr algn="ctr">
              <a:defRPr/>
            </a:pPr>
          </a:p>
        </p:txBody>
      </p:sp>
      <p:sp>
        <p:nvSpPr>
          <p:cNvPr id="18" name="AutoShape 18"/>
          <p:cNvSpPr/>
          <p:nvPr/>
        </p:nvSpPr>
        <p:spPr>
          <a:xfrm>
            <a:off x="8128000" y="1778000"/>
            <a:ext cx="50800" cy="1968500"/>
          </a:xfrm>
          <a:prstGeom prst="roundRect">
            <a:avLst>
              <a:gd name="adj" fmla="val 0"/>
            </a:avLst>
          </a:prstGeom>
          <a:solidFill>
            <a:srgbClr val="2C3E50">
              <a:alpha val="100000"/>
            </a:srgbClr>
          </a:solidFill>
          <a:ln w="25400" cap="flat" cmpd="sng">
            <a:noFill/>
            <a:prstDash val="solid"/>
            <a:round/>
          </a:ln>
        </p:spPr>
        <p:txBody>
          <a:bodyPr vert="horz" wrap="square" lIns="63500" tIns="63500" rIns="63500" bIns="63500" rtlCol="0" anchor="ctr"/>
          <a:lstStyle/>
          <a:p>
            <a:pPr algn="ctr">
              <a:defRPr/>
            </a:pPr>
          </a:p>
        </p:txBody>
      </p:sp>
      <p:sp>
        <p:nvSpPr>
          <p:cNvPr id="19" name="AutoShape 19"/>
          <p:cNvSpPr/>
          <p:nvPr/>
        </p:nvSpPr>
        <p:spPr>
          <a:xfrm>
            <a:off x="8331200" y="1968500"/>
            <a:ext cx="76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03</a:t>
            </a:r>
            <a:endParaRPr lang="en-US" sz="1100"/>
          </a:p>
        </p:txBody>
      </p:sp>
      <p:pic>
        <p:nvPicPr>
          <p:cNvPr id="20" name="Picture 20"/>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871200" y="1968500"/>
            <a:ext cx="304800" cy="304800"/>
          </a:xfrm>
          <a:prstGeom prst="rect">
            <a:avLst/>
          </a:prstGeom>
        </p:spPr>
      </p:pic>
      <p:sp>
        <p:nvSpPr>
          <p:cNvPr id="21" name="AutoShape 21"/>
          <p:cNvSpPr/>
          <p:nvPr/>
        </p:nvSpPr>
        <p:spPr>
          <a:xfrm>
            <a:off x="8331200" y="2476500"/>
            <a:ext cx="28956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2C3E50"/>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核心：数字光纤直放站</a:t>
            </a:r>
            <a:endParaRPr lang="en-US" sz="1100"/>
          </a:p>
        </p:txBody>
      </p:sp>
      <p:sp>
        <p:nvSpPr>
          <p:cNvPr id="22" name="AutoShape 22"/>
          <p:cNvSpPr/>
          <p:nvPr/>
        </p:nvSpPr>
        <p:spPr>
          <a:xfrm>
            <a:off x="8331200" y="2921000"/>
            <a:ext cx="28956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64748B"/>
                </a:solidFill>
                <a:latin typeface="Noto Sans SC" panose="020B0200000000000000" charset="-122"/>
                <a:ea typeface="Noto Sans SC" panose="020B0200000000000000" charset="-122"/>
                <a:cs typeface="Noto Sans SC" panose="020B0200000000000000" charset="-122"/>
                <a:sym typeface="Noto Sans SC" panose="020B0200000000000000" charset="-122"/>
              </a:rPr>
              <a:t>聚焦主力产品的核心技术原理、抗干扰优势、传输性能及关键规格参数，解读其技术竞争力。</a:t>
            </a:r>
            <a:endParaRPr lang="en-US" sz="1100"/>
          </a:p>
        </p:txBody>
      </p:sp>
      <p:sp>
        <p:nvSpPr>
          <p:cNvPr id="23" name="AutoShape 23"/>
          <p:cNvSpPr/>
          <p:nvPr/>
        </p:nvSpPr>
        <p:spPr>
          <a:xfrm>
            <a:off x="762000" y="4191000"/>
            <a:ext cx="5270500" cy="1905000"/>
          </a:xfrm>
          <a:prstGeom prst="roundRect">
            <a:avLst>
              <a:gd name="adj" fmla="val 0"/>
            </a:avLst>
          </a:prstGeom>
          <a:solidFill>
            <a:srgbClr val="FFFFFF">
              <a:alpha val="100000"/>
            </a:srgbClr>
          </a:solidFill>
          <a:ln w="12700" cap="flat" cmpd="sng">
            <a:solidFill>
              <a:srgbClr val="E2E8F0">
                <a:alpha val="100000"/>
              </a:srgbClr>
            </a:solidFill>
            <a:prstDash val="solid"/>
            <a:round/>
          </a:ln>
        </p:spPr>
        <p:txBody>
          <a:bodyPr vert="horz" wrap="square" lIns="63500" tIns="63500" rIns="63500" bIns="63500" rtlCol="0" anchor="ctr"/>
          <a:lstStyle/>
          <a:p>
            <a:pPr algn="ctr">
              <a:defRPr/>
            </a:pPr>
          </a:p>
        </p:txBody>
      </p:sp>
      <p:sp>
        <p:nvSpPr>
          <p:cNvPr id="24" name="AutoShape 24"/>
          <p:cNvSpPr/>
          <p:nvPr/>
        </p:nvSpPr>
        <p:spPr>
          <a:xfrm>
            <a:off x="762000" y="4191000"/>
            <a:ext cx="50800" cy="1905000"/>
          </a:xfrm>
          <a:prstGeom prst="roundRect">
            <a:avLst>
              <a:gd name="adj" fmla="val 0"/>
            </a:avLst>
          </a:prstGeom>
          <a:solidFill>
            <a:srgbClr val="2C3E50">
              <a:alpha val="100000"/>
            </a:srgbClr>
          </a:solidFill>
          <a:ln w="25400" cap="flat" cmpd="sng">
            <a:noFill/>
            <a:prstDash val="solid"/>
            <a:round/>
          </a:ln>
        </p:spPr>
        <p:txBody>
          <a:bodyPr vert="horz" wrap="square" lIns="63500" tIns="63500" rIns="63500" bIns="63500" rtlCol="0" anchor="ctr"/>
          <a:lstStyle/>
          <a:p>
            <a:pPr algn="ctr">
              <a:defRPr/>
            </a:pPr>
          </a:p>
        </p:txBody>
      </p:sp>
      <p:sp>
        <p:nvSpPr>
          <p:cNvPr id="25" name="AutoShape 25"/>
          <p:cNvSpPr/>
          <p:nvPr/>
        </p:nvSpPr>
        <p:spPr>
          <a:xfrm>
            <a:off x="965200" y="4381500"/>
            <a:ext cx="76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04</a:t>
            </a:r>
            <a:endParaRPr lang="en-US" sz="1100"/>
          </a:p>
        </p:txBody>
      </p:sp>
      <p:pic>
        <p:nvPicPr>
          <p:cNvPr id="26" name="Picture 26"/>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473700" y="4381500"/>
            <a:ext cx="304800" cy="304800"/>
          </a:xfrm>
          <a:prstGeom prst="rect">
            <a:avLst/>
          </a:prstGeom>
        </p:spPr>
      </p:pic>
      <p:sp>
        <p:nvSpPr>
          <p:cNvPr id="27" name="AutoShape 27"/>
          <p:cNvSpPr/>
          <p:nvPr/>
        </p:nvSpPr>
        <p:spPr>
          <a:xfrm>
            <a:off x="965200" y="4889500"/>
            <a:ext cx="457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2C3E50"/>
                </a:solidFill>
                <a:latin typeface="Noto Sans SC" panose="020B0200000000000000" charset="-122"/>
                <a:ea typeface="Noto Sans SC" panose="020B0200000000000000" charset="-122"/>
                <a:cs typeface="Noto Sans SC" panose="020B0200000000000000" charset="-122"/>
                <a:sym typeface="Noto Sans SC" panose="020B0200000000000000" charset="-122"/>
              </a:rPr>
              <a:t>两大主流应用方案解析</a:t>
            </a:r>
            <a:endParaRPr lang="en-US" sz="1100"/>
          </a:p>
        </p:txBody>
      </p:sp>
      <p:sp>
        <p:nvSpPr>
          <p:cNvPr id="28" name="AutoShape 28"/>
          <p:cNvSpPr/>
          <p:nvPr/>
        </p:nvSpPr>
        <p:spPr>
          <a:xfrm>
            <a:off x="965200" y="5334000"/>
            <a:ext cx="4762500" cy="571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64748B"/>
                </a:solidFill>
                <a:latin typeface="Noto Sans SC" panose="020B0200000000000000" charset="-122"/>
                <a:ea typeface="Noto Sans SC" panose="020B0200000000000000" charset="-122"/>
                <a:cs typeface="Noto Sans SC" panose="020B0200000000000000" charset="-122"/>
                <a:sym typeface="Noto Sans SC" panose="020B0200000000000000" charset="-122"/>
              </a:rPr>
              <a:t>对比有线耦合与无线耦合方案的技术差异、部署成本及适用场景，结合实际案例分析方案选型策略，助力精准匹配项目需求。</a:t>
            </a:r>
            <a:endParaRPr lang="en-US" sz="1100"/>
          </a:p>
        </p:txBody>
      </p:sp>
      <p:sp>
        <p:nvSpPr>
          <p:cNvPr id="29" name="AutoShape 29"/>
          <p:cNvSpPr/>
          <p:nvPr/>
        </p:nvSpPr>
        <p:spPr>
          <a:xfrm>
            <a:off x="6286500" y="4191000"/>
            <a:ext cx="5270500" cy="1905000"/>
          </a:xfrm>
          <a:prstGeom prst="roundRect">
            <a:avLst>
              <a:gd name="adj" fmla="val 0"/>
            </a:avLst>
          </a:prstGeom>
          <a:solidFill>
            <a:srgbClr val="FFFFFF">
              <a:alpha val="100000"/>
            </a:srgbClr>
          </a:solidFill>
          <a:ln w="12700" cap="flat" cmpd="sng">
            <a:solidFill>
              <a:srgbClr val="E2E8F0">
                <a:alpha val="100000"/>
              </a:srgbClr>
            </a:solidFill>
            <a:prstDash val="solid"/>
            <a:round/>
          </a:ln>
        </p:spPr>
        <p:txBody>
          <a:bodyPr vert="horz" wrap="square" lIns="63500" tIns="63500" rIns="63500" bIns="63500" rtlCol="0" anchor="ctr"/>
          <a:lstStyle/>
          <a:p>
            <a:pPr algn="ctr">
              <a:defRPr/>
            </a:pPr>
          </a:p>
        </p:txBody>
      </p:sp>
      <p:sp>
        <p:nvSpPr>
          <p:cNvPr id="30" name="AutoShape 30"/>
          <p:cNvSpPr/>
          <p:nvPr/>
        </p:nvSpPr>
        <p:spPr>
          <a:xfrm>
            <a:off x="6286500" y="4191000"/>
            <a:ext cx="50800" cy="1905000"/>
          </a:xfrm>
          <a:prstGeom prst="roundRect">
            <a:avLst>
              <a:gd name="adj" fmla="val 0"/>
            </a:avLst>
          </a:prstGeom>
          <a:solidFill>
            <a:srgbClr val="2C3E50">
              <a:alpha val="100000"/>
            </a:srgbClr>
          </a:solidFill>
          <a:ln w="25400" cap="flat" cmpd="sng">
            <a:noFill/>
            <a:prstDash val="solid"/>
            <a:round/>
          </a:ln>
        </p:spPr>
        <p:txBody>
          <a:bodyPr vert="horz" wrap="square" lIns="63500" tIns="63500" rIns="63500" bIns="63500" rtlCol="0" anchor="ctr"/>
          <a:lstStyle/>
          <a:p>
            <a:pPr algn="ctr">
              <a:defRPr/>
            </a:pPr>
          </a:p>
        </p:txBody>
      </p:sp>
      <p:sp>
        <p:nvSpPr>
          <p:cNvPr id="31" name="AutoShape 31"/>
          <p:cNvSpPr/>
          <p:nvPr/>
        </p:nvSpPr>
        <p:spPr>
          <a:xfrm>
            <a:off x="6489700" y="4381500"/>
            <a:ext cx="76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200" b="1"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05</a:t>
            </a:r>
            <a:endParaRPr lang="en-US" sz="1100"/>
          </a:p>
        </p:txBody>
      </p:sp>
      <p:pic>
        <p:nvPicPr>
          <p:cNvPr id="32" name="Picture 32"/>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10998200" y="4381500"/>
            <a:ext cx="304800" cy="304800"/>
          </a:xfrm>
          <a:prstGeom prst="rect">
            <a:avLst/>
          </a:prstGeom>
        </p:spPr>
      </p:pic>
      <p:sp>
        <p:nvSpPr>
          <p:cNvPr id="33" name="AutoShape 33"/>
          <p:cNvSpPr/>
          <p:nvPr/>
        </p:nvSpPr>
        <p:spPr>
          <a:xfrm>
            <a:off x="6489700" y="4889500"/>
            <a:ext cx="4572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2C3E50"/>
                </a:solidFill>
                <a:latin typeface="Noto Sans SC" panose="020B0200000000000000" charset="-122"/>
                <a:ea typeface="Noto Sans SC" panose="020B0200000000000000" charset="-122"/>
                <a:cs typeface="Noto Sans SC" panose="020B0200000000000000" charset="-122"/>
                <a:sym typeface="Noto Sans SC" panose="020B0200000000000000" charset="-122"/>
              </a:rPr>
              <a:t>定制化服务与合作价值</a:t>
            </a:r>
            <a:endParaRPr lang="en-US" sz="1100"/>
          </a:p>
        </p:txBody>
      </p:sp>
      <p:sp>
        <p:nvSpPr>
          <p:cNvPr id="34" name="AutoShape 34"/>
          <p:cNvSpPr/>
          <p:nvPr/>
        </p:nvSpPr>
        <p:spPr>
          <a:xfrm>
            <a:off x="6489700" y="5334000"/>
            <a:ext cx="4762500" cy="571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64748B"/>
                </a:solidFill>
                <a:latin typeface="Noto Sans SC" panose="020B0200000000000000" charset="-122"/>
                <a:ea typeface="Noto Sans SC" panose="020B0200000000000000" charset="-122"/>
                <a:cs typeface="Noto Sans SC" panose="020B0200000000000000" charset="-122"/>
                <a:sym typeface="Noto Sans SC" panose="020B0200000000000000" charset="-122"/>
              </a:rPr>
              <a:t>展示从方案设计、产品定制到现场调试的全流程服务能力，阐述快速响应、技术支持等合作优势，体现长期共赢的服务保障。</a:t>
            </a:r>
            <a:endParaRPr lang="en-US" sz="110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4F6F7">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0" y="-1270000"/>
            <a:ext cx="3810000" cy="3810000"/>
          </a:xfrm>
          <a:prstGeom prst="ellipse">
            <a:avLst/>
          </a:prstGeom>
          <a:solidFill>
            <a:srgbClr val="3498DB">
              <a:alpha val="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016000" y="5080000"/>
            <a:ext cx="2540000" cy="2540000"/>
          </a:xfrm>
          <a:prstGeom prst="ellipse">
            <a:avLst/>
          </a:prstGeom>
          <a:solidFill>
            <a:srgbClr val="3498DB">
              <a:alpha val="5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2C3E50"/>
                </a:solidFill>
                <a:latin typeface="Noto Sans SC" panose="020B0200000000000000" charset="-122"/>
                <a:ea typeface="Noto Sans SC" panose="020B0200000000000000" charset="-122"/>
                <a:cs typeface="Noto Sans SC" panose="020B0200000000000000" charset="-122"/>
                <a:sym typeface="Noto Sans SC" panose="020B0200000000000000" charset="-122"/>
              </a:rPr>
              <a:t>公司产品体系总览</a:t>
            </a:r>
            <a:endParaRPr lang="en-US" sz="1100"/>
          </a:p>
        </p:txBody>
      </p:sp>
      <p:sp>
        <p:nvSpPr>
          <p:cNvPr id="5" name="AutoShape 5"/>
          <p:cNvSpPr/>
          <p:nvPr/>
        </p:nvSpPr>
        <p:spPr>
          <a:xfrm>
            <a:off x="762000" y="1524000"/>
            <a:ext cx="5270500" cy="2222500"/>
          </a:xfrm>
          <a:prstGeom prst="roundRect">
            <a:avLst>
              <a:gd name="adj" fmla="val 0"/>
            </a:avLst>
          </a:prstGeom>
          <a:solidFill>
            <a:srgbClr val="FFFFFF">
              <a:alpha val="100000"/>
            </a:srgbClr>
          </a:solidFill>
          <a:ln w="25400" cap="flat" cmpd="sng">
            <a:solidFill>
              <a:srgbClr val="3498DB">
                <a:alpha val="40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1066800" y="1841500"/>
            <a:ext cx="711200" cy="711200"/>
          </a:xfrm>
          <a:prstGeom prst="ellipse">
            <a:avLst/>
          </a:prstGeom>
          <a:solidFill>
            <a:srgbClr val="3498DB">
              <a:alpha val="10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219200" y="1993900"/>
            <a:ext cx="406400" cy="406400"/>
          </a:xfrm>
          <a:prstGeom prst="rect">
            <a:avLst/>
          </a:prstGeom>
        </p:spPr>
      </p:pic>
      <p:sp>
        <p:nvSpPr>
          <p:cNvPr id="8" name="AutoShape 8"/>
          <p:cNvSpPr/>
          <p:nvPr/>
        </p:nvSpPr>
        <p:spPr>
          <a:xfrm>
            <a:off x="1968500" y="1879600"/>
            <a:ext cx="368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2C3E50"/>
                </a:solidFill>
                <a:latin typeface="Noto Sans SC" panose="020B0200000000000000" charset="-122"/>
                <a:ea typeface="Noto Sans SC" panose="020B0200000000000000" charset="-122"/>
                <a:cs typeface="Noto Sans SC" panose="020B0200000000000000" charset="-122"/>
                <a:sym typeface="Noto Sans SC" panose="020B0200000000000000" charset="-122"/>
              </a:rPr>
              <a:t>01 信号覆盖类</a:t>
            </a:r>
            <a:r>
              <a:rPr lang="en-US" sz="1400" b="0" i="0" u="none" strike="noStrike">
                <a:solidFill>
                  <a:srgbClr val="3498DB"/>
                </a:solidFill>
                <a:latin typeface="Noto Sans SC" panose="020B0200000000000000" charset="-122"/>
                <a:ea typeface="Noto Sans SC" panose="020B0200000000000000" charset="-122"/>
                <a:cs typeface="Noto Sans SC" panose="020B0200000000000000" charset="-122"/>
                <a:sym typeface="Noto Sans SC" panose="020B0200000000000000" charset="-122"/>
              </a:rPr>
              <a:t>| 核心主推业务</a:t>
            </a:r>
            <a:endParaRPr lang="en-US" sz="1100"/>
          </a:p>
        </p:txBody>
      </p:sp>
      <p:cxnSp>
        <p:nvCxnSpPr>
          <p:cNvPr id="9" name="Connector 9"/>
          <p:cNvCxnSpPr/>
          <p:nvPr/>
        </p:nvCxnSpPr>
        <p:spPr>
          <a:xfrm rot="-9392">
            <a:off x="1066809" y="2724150"/>
            <a:ext cx="4648200" cy="12700"/>
          </a:xfrm>
          <a:prstGeom prst="straightConnector1">
            <a:avLst/>
          </a:prstGeom>
          <a:solidFill>
            <a:srgbClr val="DEE0E3">
              <a:alpha val="100000"/>
            </a:srgbClr>
          </a:solidFill>
          <a:ln w="12700" cap="flat" cmpd="sng">
            <a:solidFill>
              <a:srgbClr val="E6E9EC">
                <a:alpha val="100000"/>
              </a:srgbClr>
            </a:solidFill>
            <a:prstDash val="solid"/>
            <a:round/>
            <a:headEnd type="none" w="med" len="med"/>
            <a:tailEnd type="none" w="med" len="med"/>
          </a:ln>
        </p:spPr>
      </p:cxnSp>
      <p:sp>
        <p:nvSpPr>
          <p:cNvPr id="10" name="AutoShape 10"/>
          <p:cNvSpPr/>
          <p:nvPr/>
        </p:nvSpPr>
        <p:spPr>
          <a:xfrm>
            <a:off x="1066800" y="2857500"/>
            <a:ext cx="47625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A646E"/>
                </a:solidFill>
                <a:latin typeface="Noto Sans SC" panose="020B0200000000000000" charset="-122"/>
                <a:ea typeface="Noto Sans SC" panose="020B0200000000000000" charset="-122"/>
                <a:cs typeface="Noto Sans SC" panose="020B0200000000000000" charset="-122"/>
                <a:sym typeface="Noto Sans SC" panose="020B0200000000000000" charset="-122"/>
              </a:rPr>
              <a:t>提供2G/3G/4G/5G全频段、专网集群及北斗导航的远距离信号延伸解决方案，有效解决各类复杂场景下的通信盲区问题，是构建高效稳定通信网络的核心基石。</a:t>
            </a:r>
            <a:endParaRPr lang="en-US" sz="1100"/>
          </a:p>
        </p:txBody>
      </p:sp>
      <p:sp>
        <p:nvSpPr>
          <p:cNvPr id="11" name="AutoShape 11"/>
          <p:cNvSpPr/>
          <p:nvPr/>
        </p:nvSpPr>
        <p:spPr>
          <a:xfrm>
            <a:off x="6286500" y="1524000"/>
            <a:ext cx="5270500" cy="2222500"/>
          </a:xfrm>
          <a:prstGeom prst="roundRect">
            <a:avLst>
              <a:gd name="adj" fmla="val 0"/>
            </a:avLst>
          </a:prstGeom>
          <a:solidFill>
            <a:srgbClr val="FFFFFF">
              <a:alpha val="100000"/>
            </a:srgbClr>
          </a:solidFill>
          <a:ln w="12700" cap="flat" cmpd="sng">
            <a:solidFill>
              <a:srgbClr val="BDC3C7">
                <a:alpha val="30000"/>
              </a:srgbClr>
            </a:solidFill>
            <a:prstDash val="solid"/>
            <a:round/>
          </a:ln>
        </p:spPr>
        <p:txBody>
          <a:bodyPr vert="horz" wrap="square" lIns="63500" tIns="63500" rIns="63500" bIns="63500" rtlCol="0" anchor="ctr"/>
          <a:lstStyle/>
          <a:p>
            <a:pPr algn="ctr">
              <a:defRPr/>
            </a:pPr>
          </a:p>
        </p:txBody>
      </p:sp>
      <p:sp>
        <p:nvSpPr>
          <p:cNvPr id="12" name="AutoShape 12"/>
          <p:cNvSpPr/>
          <p:nvPr/>
        </p:nvSpPr>
        <p:spPr>
          <a:xfrm>
            <a:off x="6591300" y="1841500"/>
            <a:ext cx="711200" cy="711200"/>
          </a:xfrm>
          <a:prstGeom prst="ellipse">
            <a:avLst/>
          </a:prstGeom>
          <a:solidFill>
            <a:srgbClr val="3498DB">
              <a:alpha val="10000"/>
            </a:srgbClr>
          </a:solidFill>
          <a:ln w="25400" cap="flat" cmpd="sng">
            <a:no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743700" y="1993900"/>
            <a:ext cx="406400" cy="406400"/>
          </a:xfrm>
          <a:prstGeom prst="rect">
            <a:avLst/>
          </a:prstGeom>
        </p:spPr>
      </p:pic>
      <p:sp>
        <p:nvSpPr>
          <p:cNvPr id="14" name="AutoShape 14"/>
          <p:cNvSpPr/>
          <p:nvPr/>
        </p:nvSpPr>
        <p:spPr>
          <a:xfrm>
            <a:off x="7493000" y="1879600"/>
            <a:ext cx="368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2C3E50"/>
                </a:solidFill>
                <a:latin typeface="Noto Sans SC" panose="020B0200000000000000" charset="-122"/>
                <a:ea typeface="Noto Sans SC" panose="020B0200000000000000" charset="-122"/>
                <a:cs typeface="Noto Sans SC" panose="020B0200000000000000" charset="-122"/>
                <a:sym typeface="Noto Sans SC" panose="020B0200000000000000" charset="-122"/>
              </a:rPr>
              <a:t>02 信号管制类</a:t>
            </a:r>
            <a:endParaRPr lang="en-US" sz="1100"/>
          </a:p>
        </p:txBody>
      </p:sp>
      <p:cxnSp>
        <p:nvCxnSpPr>
          <p:cNvPr id="15" name="Connector 15"/>
          <p:cNvCxnSpPr/>
          <p:nvPr/>
        </p:nvCxnSpPr>
        <p:spPr>
          <a:xfrm rot="-9392">
            <a:off x="6591309" y="2724150"/>
            <a:ext cx="4648200" cy="12700"/>
          </a:xfrm>
          <a:prstGeom prst="straightConnector1">
            <a:avLst/>
          </a:prstGeom>
          <a:solidFill>
            <a:srgbClr val="DEE0E3">
              <a:alpha val="100000"/>
            </a:srgbClr>
          </a:solidFill>
          <a:ln w="12700" cap="flat" cmpd="sng">
            <a:solidFill>
              <a:srgbClr val="E6E9EC">
                <a:alpha val="100000"/>
              </a:srgbClr>
            </a:solidFill>
            <a:prstDash val="solid"/>
            <a:round/>
            <a:headEnd type="none" w="med" len="med"/>
            <a:tailEnd type="none" w="med" len="med"/>
          </a:ln>
        </p:spPr>
      </p:cxnSp>
      <p:sp>
        <p:nvSpPr>
          <p:cNvPr id="16" name="AutoShape 16"/>
          <p:cNvSpPr/>
          <p:nvPr/>
        </p:nvSpPr>
        <p:spPr>
          <a:xfrm>
            <a:off x="6591300" y="2857500"/>
            <a:ext cx="47625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A646E"/>
                </a:solidFill>
                <a:latin typeface="Noto Sans SC" panose="020B0200000000000000" charset="-122"/>
                <a:ea typeface="Noto Sans SC" panose="020B0200000000000000" charset="-122"/>
                <a:cs typeface="Noto Sans SC" panose="020B0200000000000000" charset="-122"/>
                <a:sym typeface="Noto Sans SC" panose="020B0200000000000000" charset="-122"/>
              </a:rPr>
              <a:t>专注研发高性能信号屏蔽、管控与干扰抑制设备，精准满足考场、涉密会议、监管场所及大型安保活动的信息安全需求，保障环境秩序与信息安全。</a:t>
            </a:r>
            <a:endParaRPr lang="en-US" sz="1100"/>
          </a:p>
        </p:txBody>
      </p:sp>
      <p:sp>
        <p:nvSpPr>
          <p:cNvPr id="17" name="AutoShape 17"/>
          <p:cNvSpPr/>
          <p:nvPr/>
        </p:nvSpPr>
        <p:spPr>
          <a:xfrm>
            <a:off x="762000" y="4000500"/>
            <a:ext cx="5270500" cy="2222500"/>
          </a:xfrm>
          <a:prstGeom prst="roundRect">
            <a:avLst>
              <a:gd name="adj" fmla="val 0"/>
            </a:avLst>
          </a:prstGeom>
          <a:solidFill>
            <a:srgbClr val="FFFFFF">
              <a:alpha val="100000"/>
            </a:srgbClr>
          </a:solidFill>
          <a:ln w="12700" cap="flat" cmpd="sng">
            <a:solidFill>
              <a:srgbClr val="BDC3C7">
                <a:alpha val="30000"/>
              </a:srgbClr>
            </a:solidFill>
            <a:prstDash val="solid"/>
            <a:round/>
          </a:ln>
        </p:spPr>
        <p:txBody>
          <a:bodyPr vert="horz" wrap="square" lIns="63500" tIns="63500" rIns="63500" bIns="63500" rtlCol="0" anchor="ctr"/>
          <a:lstStyle/>
          <a:p>
            <a:pPr algn="ctr">
              <a:defRPr/>
            </a:pPr>
          </a:p>
        </p:txBody>
      </p:sp>
      <p:sp>
        <p:nvSpPr>
          <p:cNvPr id="18" name="AutoShape 18"/>
          <p:cNvSpPr/>
          <p:nvPr/>
        </p:nvSpPr>
        <p:spPr>
          <a:xfrm>
            <a:off x="1066800" y="4318000"/>
            <a:ext cx="711200" cy="711200"/>
          </a:xfrm>
          <a:prstGeom prst="ellipse">
            <a:avLst/>
          </a:prstGeom>
          <a:solidFill>
            <a:srgbClr val="3498DB">
              <a:alpha val="10000"/>
            </a:srgbClr>
          </a:solidFill>
          <a:ln w="25400" cap="flat" cmpd="sng">
            <a:no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19200" y="4470400"/>
            <a:ext cx="406400" cy="406400"/>
          </a:xfrm>
          <a:prstGeom prst="rect">
            <a:avLst/>
          </a:prstGeom>
        </p:spPr>
      </p:pic>
      <p:sp>
        <p:nvSpPr>
          <p:cNvPr id="20" name="AutoShape 20"/>
          <p:cNvSpPr/>
          <p:nvPr/>
        </p:nvSpPr>
        <p:spPr>
          <a:xfrm>
            <a:off x="1968500" y="4356100"/>
            <a:ext cx="368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2C3E50"/>
                </a:solidFill>
                <a:latin typeface="Noto Sans SC" panose="020B0200000000000000" charset="-122"/>
                <a:ea typeface="Noto Sans SC" panose="020B0200000000000000" charset="-122"/>
                <a:cs typeface="Noto Sans SC" panose="020B0200000000000000" charset="-122"/>
                <a:sym typeface="Noto Sans SC" panose="020B0200000000000000" charset="-122"/>
              </a:rPr>
              <a:t>03 无源器件类</a:t>
            </a:r>
            <a:endParaRPr lang="en-US" sz="1100"/>
          </a:p>
        </p:txBody>
      </p:sp>
      <p:cxnSp>
        <p:nvCxnSpPr>
          <p:cNvPr id="21" name="Connector 21"/>
          <p:cNvCxnSpPr/>
          <p:nvPr/>
        </p:nvCxnSpPr>
        <p:spPr>
          <a:xfrm rot="-9392">
            <a:off x="1066809" y="5200650"/>
            <a:ext cx="4648200" cy="12700"/>
          </a:xfrm>
          <a:prstGeom prst="straightConnector1">
            <a:avLst/>
          </a:prstGeom>
          <a:solidFill>
            <a:srgbClr val="DEE0E3">
              <a:alpha val="100000"/>
            </a:srgbClr>
          </a:solidFill>
          <a:ln w="12700" cap="flat" cmpd="sng">
            <a:solidFill>
              <a:srgbClr val="E6E9EC">
                <a:alpha val="100000"/>
              </a:srgbClr>
            </a:solidFill>
            <a:prstDash val="solid"/>
            <a:round/>
            <a:headEnd type="none" w="med" len="med"/>
            <a:tailEnd type="none" w="med" len="med"/>
          </a:ln>
        </p:spPr>
      </p:cxnSp>
      <p:sp>
        <p:nvSpPr>
          <p:cNvPr id="22" name="AutoShape 22"/>
          <p:cNvSpPr/>
          <p:nvPr/>
        </p:nvSpPr>
        <p:spPr>
          <a:xfrm>
            <a:off x="1066800" y="5334000"/>
            <a:ext cx="47625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A646E"/>
                </a:solidFill>
                <a:latin typeface="Noto Sans SC" panose="020B0200000000000000" charset="-122"/>
                <a:ea typeface="Noto Sans SC" panose="020B0200000000000000" charset="-122"/>
                <a:cs typeface="Noto Sans SC" panose="020B0200000000000000" charset="-122"/>
                <a:sym typeface="Noto Sans SC" panose="020B0200000000000000" charset="-122"/>
              </a:rPr>
              <a:t>提供高品质耦合器、功分器、合路器、天线及射频组件等核心配套配件，作为通信系统的关键传输纽带，确保信号的高效分配与稳定传输。</a:t>
            </a:r>
            <a:endParaRPr lang="en-US" sz="1100"/>
          </a:p>
        </p:txBody>
      </p:sp>
      <p:sp>
        <p:nvSpPr>
          <p:cNvPr id="23" name="AutoShape 23"/>
          <p:cNvSpPr/>
          <p:nvPr/>
        </p:nvSpPr>
        <p:spPr>
          <a:xfrm>
            <a:off x="6286500" y="4000500"/>
            <a:ext cx="5270500" cy="2222500"/>
          </a:xfrm>
          <a:prstGeom prst="roundRect">
            <a:avLst>
              <a:gd name="adj" fmla="val 0"/>
            </a:avLst>
          </a:prstGeom>
          <a:solidFill>
            <a:srgbClr val="FFFFFF">
              <a:alpha val="100000"/>
            </a:srgbClr>
          </a:solidFill>
          <a:ln w="12700" cap="flat" cmpd="sng">
            <a:solidFill>
              <a:srgbClr val="BDC3C7">
                <a:alpha val="30000"/>
              </a:srgbClr>
            </a:solidFill>
            <a:prstDash val="solid"/>
            <a:round/>
          </a:ln>
        </p:spPr>
        <p:txBody>
          <a:bodyPr vert="horz" wrap="square" lIns="63500" tIns="63500" rIns="63500" bIns="63500" rtlCol="0" anchor="ctr"/>
          <a:lstStyle/>
          <a:p>
            <a:pPr algn="ctr">
              <a:defRPr/>
            </a:pPr>
          </a:p>
        </p:txBody>
      </p:sp>
      <p:sp>
        <p:nvSpPr>
          <p:cNvPr id="24" name="AutoShape 24"/>
          <p:cNvSpPr/>
          <p:nvPr/>
        </p:nvSpPr>
        <p:spPr>
          <a:xfrm>
            <a:off x="6591300" y="4318000"/>
            <a:ext cx="711200" cy="711200"/>
          </a:xfrm>
          <a:prstGeom prst="ellipse">
            <a:avLst/>
          </a:prstGeom>
          <a:solidFill>
            <a:srgbClr val="3498DB">
              <a:alpha val="10000"/>
            </a:srgbClr>
          </a:solidFill>
          <a:ln w="25400" cap="flat" cmpd="sng">
            <a:noFill/>
            <a:prstDash val="solid"/>
            <a:round/>
          </a:ln>
        </p:spPr>
        <p:txBody>
          <a:bodyPr vert="horz" wrap="square" lIns="63500" tIns="63500" rIns="63500" bIns="63500" rtlCol="0" anchor="ctr"/>
          <a:lstStyle/>
          <a:p>
            <a:pPr algn="ctr">
              <a:defRPr/>
            </a:pPr>
          </a:p>
        </p:txBody>
      </p:sp>
      <p:pic>
        <p:nvPicPr>
          <p:cNvPr id="25" name="Picture 25"/>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743700" y="4470400"/>
            <a:ext cx="406400" cy="406400"/>
          </a:xfrm>
          <a:prstGeom prst="rect">
            <a:avLst/>
          </a:prstGeom>
        </p:spPr>
      </p:pic>
      <p:sp>
        <p:nvSpPr>
          <p:cNvPr id="26" name="AutoShape 26"/>
          <p:cNvSpPr/>
          <p:nvPr/>
        </p:nvSpPr>
        <p:spPr>
          <a:xfrm>
            <a:off x="7493000" y="4356100"/>
            <a:ext cx="368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2C3E50"/>
                </a:solidFill>
                <a:latin typeface="Noto Sans SC" panose="020B0200000000000000" charset="-122"/>
                <a:ea typeface="Noto Sans SC" panose="020B0200000000000000" charset="-122"/>
                <a:cs typeface="Noto Sans SC" panose="020B0200000000000000" charset="-122"/>
                <a:sym typeface="Noto Sans SC" panose="020B0200000000000000" charset="-122"/>
              </a:rPr>
              <a:t>04 配套与定制服务</a:t>
            </a:r>
            <a:endParaRPr lang="en-US" sz="1100"/>
          </a:p>
        </p:txBody>
      </p:sp>
      <p:cxnSp>
        <p:nvCxnSpPr>
          <p:cNvPr id="27" name="Connector 27"/>
          <p:cNvCxnSpPr/>
          <p:nvPr/>
        </p:nvCxnSpPr>
        <p:spPr>
          <a:xfrm rot="-9392">
            <a:off x="6591309" y="5200650"/>
            <a:ext cx="4648200" cy="12700"/>
          </a:xfrm>
          <a:prstGeom prst="straightConnector1">
            <a:avLst/>
          </a:prstGeom>
          <a:solidFill>
            <a:srgbClr val="DEE0E3">
              <a:alpha val="100000"/>
            </a:srgbClr>
          </a:solidFill>
          <a:ln w="12700" cap="flat" cmpd="sng">
            <a:solidFill>
              <a:srgbClr val="E6E9EC">
                <a:alpha val="100000"/>
              </a:srgbClr>
            </a:solidFill>
            <a:prstDash val="solid"/>
            <a:round/>
            <a:headEnd type="none" w="med" len="med"/>
            <a:tailEnd type="none" w="med" len="med"/>
          </a:ln>
        </p:spPr>
      </p:cxnSp>
      <p:sp>
        <p:nvSpPr>
          <p:cNvPr id="28" name="AutoShape 28"/>
          <p:cNvSpPr/>
          <p:nvPr/>
        </p:nvSpPr>
        <p:spPr>
          <a:xfrm>
            <a:off x="6591300" y="5334000"/>
            <a:ext cx="4762500" cy="825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0" i="0" u="none" strike="noStrike">
                <a:solidFill>
                  <a:srgbClr val="5A646E"/>
                </a:solidFill>
                <a:latin typeface="Noto Sans SC" panose="020B0200000000000000" charset="-122"/>
                <a:ea typeface="Noto Sans SC" panose="020B0200000000000000" charset="-122"/>
                <a:cs typeface="Noto Sans SC" panose="020B0200000000000000" charset="-122"/>
                <a:sym typeface="Noto Sans SC" panose="020B0200000000000000" charset="-122"/>
              </a:rPr>
              <a:t>涵盖通信配套监控系统、工程辅材供应，同时提供定制化硬件开发、系统集成及全流程技术支持，满足客户的个性化需求与一站式采购服务。</a:t>
            </a:r>
            <a:endParaRPr lang="en-US" sz="11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4F6F7">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1270000"/>
            <a:ext cx="3810000" cy="3810000"/>
          </a:xfrm>
          <a:prstGeom prst="ellipse">
            <a:avLst/>
          </a:prstGeom>
          <a:solidFill>
            <a:srgbClr val="3498DB">
              <a:alpha val="8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016000" y="5080000"/>
            <a:ext cx="2540000" cy="2540000"/>
          </a:xfrm>
          <a:prstGeom prst="ellipse">
            <a:avLst/>
          </a:prstGeom>
          <a:solidFill>
            <a:srgbClr val="3498DB">
              <a:alpha val="8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2C3E50"/>
                </a:solidFill>
                <a:latin typeface="Noto Sans SC" panose="020B0200000000000000" charset="-122"/>
                <a:ea typeface="Noto Sans SC" panose="020B0200000000000000" charset="-122"/>
                <a:cs typeface="Noto Sans SC" panose="020B0200000000000000" charset="-122"/>
                <a:sym typeface="Noto Sans SC" panose="020B0200000000000000" charset="-122"/>
              </a:rPr>
              <a:t>信号覆盖产品多维度分类</a:t>
            </a:r>
            <a:endParaRPr lang="en-US" sz="1100"/>
          </a:p>
        </p:txBody>
      </p:sp>
      <p:sp>
        <p:nvSpPr>
          <p:cNvPr id="5" name="AutoShape 5"/>
          <p:cNvSpPr/>
          <p:nvPr/>
        </p:nvSpPr>
        <p:spPr>
          <a:xfrm>
            <a:off x="762000" y="1524000"/>
            <a:ext cx="3429000" cy="2286000"/>
          </a:xfrm>
          <a:prstGeom prst="roundRect">
            <a:avLst>
              <a:gd name="adj" fmla="val 0"/>
            </a:avLst>
          </a:prstGeom>
          <a:solidFill>
            <a:srgbClr val="FFFFFF">
              <a:alpha val="100000"/>
            </a:srgbClr>
          </a:solidFill>
          <a:ln w="12700" cap="flat" cmpd="sng">
            <a:solidFill>
              <a:srgbClr val="3498DB">
                <a:alpha val="20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762000" y="1524000"/>
            <a:ext cx="50800" cy="2286000"/>
          </a:xfrm>
          <a:prstGeom prst="roundRect">
            <a:avLst>
              <a:gd name="adj" fmla="val 0"/>
            </a:avLst>
          </a:prstGeom>
          <a:solidFill>
            <a:srgbClr val="3498DB">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1727200"/>
            <a:ext cx="304800" cy="304800"/>
          </a:xfrm>
          <a:prstGeom prst="rect">
            <a:avLst/>
          </a:prstGeom>
        </p:spPr>
      </p:pic>
      <p:sp>
        <p:nvSpPr>
          <p:cNvPr id="8" name="AutoShape 8"/>
          <p:cNvSpPr/>
          <p:nvPr/>
        </p:nvSpPr>
        <p:spPr>
          <a:xfrm>
            <a:off x="1397000" y="1701800"/>
            <a:ext cx="2540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2C3E50"/>
                </a:solidFill>
                <a:latin typeface="Noto Sans SC" panose="020B0200000000000000" charset="-122"/>
                <a:ea typeface="Noto Sans SC" panose="020B0200000000000000" charset="-122"/>
                <a:cs typeface="Noto Sans SC" panose="020B0200000000000000" charset="-122"/>
                <a:sym typeface="Noto Sans SC" panose="020B0200000000000000" charset="-122"/>
              </a:rPr>
              <a:t>01 核心应用行业</a:t>
            </a:r>
            <a:endParaRPr lang="en-US" sz="1100"/>
          </a:p>
        </p:txBody>
      </p:sp>
      <p:sp>
        <p:nvSpPr>
          <p:cNvPr id="9" name="AutoShape 9"/>
          <p:cNvSpPr/>
          <p:nvPr/>
        </p:nvSpPr>
        <p:spPr>
          <a:xfrm>
            <a:off x="1016000" y="2222500"/>
            <a:ext cx="3048000" cy="1460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300" b="0" i="0" u="none" strike="noStrike">
                <a:solidFill>
                  <a:srgbClr val="505A64"/>
                </a:solidFill>
                <a:latin typeface="Noto Sans SC" panose="020B0200000000000000" charset="-122"/>
                <a:ea typeface="Noto Sans SC" panose="020B0200000000000000" charset="-122"/>
                <a:cs typeface="Noto Sans SC" panose="020B0200000000000000" charset="-122"/>
                <a:sym typeface="Noto Sans SC" panose="020B0200000000000000" charset="-122"/>
              </a:rPr>
              <a:t>覆盖运营商公网(2/3/4/5G)、专网通信及特种行业。包括：集群专网调度、铁路/军用通信保障、广电信号覆盖、海域船舶通信以及北斗/GPS导航增强等场景。</a:t>
            </a:r>
            <a:endParaRPr lang="en-US" sz="1100"/>
          </a:p>
        </p:txBody>
      </p:sp>
      <p:sp>
        <p:nvSpPr>
          <p:cNvPr id="10" name="AutoShape 10"/>
          <p:cNvSpPr/>
          <p:nvPr/>
        </p:nvSpPr>
        <p:spPr>
          <a:xfrm>
            <a:off x="4381500" y="1524000"/>
            <a:ext cx="3429000" cy="2286000"/>
          </a:xfrm>
          <a:prstGeom prst="roundRect">
            <a:avLst>
              <a:gd name="adj" fmla="val 0"/>
            </a:avLst>
          </a:prstGeom>
          <a:solidFill>
            <a:srgbClr val="FFFFFF">
              <a:alpha val="100000"/>
            </a:srgbClr>
          </a:solidFill>
          <a:ln w="12700" cap="flat" cmpd="sng">
            <a:solidFill>
              <a:srgbClr val="3498DB">
                <a:alpha val="20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4381500" y="1524000"/>
            <a:ext cx="50800" cy="2286000"/>
          </a:xfrm>
          <a:prstGeom prst="roundRect">
            <a:avLst>
              <a:gd name="adj" fmla="val 0"/>
            </a:avLst>
          </a:prstGeom>
          <a:solidFill>
            <a:srgbClr val="3498DB">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35500" y="1727200"/>
            <a:ext cx="304800" cy="304800"/>
          </a:xfrm>
          <a:prstGeom prst="rect">
            <a:avLst/>
          </a:prstGeom>
        </p:spPr>
      </p:pic>
      <p:sp>
        <p:nvSpPr>
          <p:cNvPr id="13" name="AutoShape 13"/>
          <p:cNvSpPr/>
          <p:nvPr/>
        </p:nvSpPr>
        <p:spPr>
          <a:xfrm>
            <a:off x="5016500" y="1701800"/>
            <a:ext cx="2540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2C3E50"/>
                </a:solidFill>
                <a:latin typeface="Noto Sans SC" panose="020B0200000000000000" charset="-122"/>
                <a:ea typeface="Noto Sans SC" panose="020B0200000000000000" charset="-122"/>
                <a:cs typeface="Noto Sans SC" panose="020B0200000000000000" charset="-122"/>
                <a:sym typeface="Noto Sans SC" panose="020B0200000000000000" charset="-122"/>
              </a:rPr>
              <a:t>02 主流通信制式</a:t>
            </a:r>
            <a:endParaRPr lang="en-US" sz="1100"/>
          </a:p>
        </p:txBody>
      </p:sp>
      <p:sp>
        <p:nvSpPr>
          <p:cNvPr id="14" name="AutoShape 14"/>
          <p:cNvSpPr/>
          <p:nvPr/>
        </p:nvSpPr>
        <p:spPr>
          <a:xfrm>
            <a:off x="4635500" y="2222500"/>
            <a:ext cx="3048000" cy="1460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1" i="0" u="none" strike="noStrike">
                <a:solidFill>
                  <a:srgbClr val="3498DB"/>
                </a:solidFill>
                <a:latin typeface="Noto Sans SC" panose="020B0200000000000000" charset="-122"/>
                <a:ea typeface="Noto Sans SC" panose="020B0200000000000000" charset="-122"/>
                <a:cs typeface="Noto Sans SC" panose="020B0200000000000000" charset="-122"/>
                <a:sym typeface="Noto Sans SC" panose="020B0200000000000000" charset="-122"/>
              </a:rPr>
              <a:t>TDD (时分双工)：</a:t>
            </a:r>
            <a:r>
              <a:rPr lang="en-US" sz="1300" b="0" i="0" u="none" strike="noStrike">
                <a:solidFill>
                  <a:srgbClr val="505A64"/>
                </a:solidFill>
                <a:latin typeface="Noto Sans SC" panose="020B0200000000000000" charset="-122"/>
                <a:ea typeface="Noto Sans SC" panose="020B0200000000000000" charset="-122"/>
                <a:cs typeface="Noto Sans SC" panose="020B0200000000000000" charset="-122"/>
                <a:sym typeface="Noto Sans SC" panose="020B0200000000000000" charset="-122"/>
              </a:rPr>
              <a:t>上下行共享频段，适合非对称数据业务，频谱利用率高，5G主要组网模式。</a:t>
            </a:r>
            <a:endParaRPr lang="en-US" sz="1100"/>
          </a:p>
          <a:p>
            <a:pPr marL="0" indent="0" algn="l">
              <a:lnSpc>
                <a:spcPct val="117000"/>
              </a:lnSpc>
            </a:pPr>
            <a:r>
              <a:rPr lang="en-US" sz="1600" b="1" i="0" u="none" strike="noStrike">
                <a:solidFill>
                  <a:srgbClr val="3498DB"/>
                </a:solidFill>
                <a:latin typeface="Noto Sans SC" panose="020B0200000000000000" charset="-122"/>
                <a:ea typeface="Noto Sans SC" panose="020B0200000000000000" charset="-122"/>
                <a:cs typeface="Noto Sans SC" panose="020B0200000000000000" charset="-122"/>
                <a:sym typeface="Noto Sans SC" panose="020B0200000000000000" charset="-122"/>
              </a:rPr>
              <a:t>FDD (频分双工)：</a:t>
            </a:r>
            <a:r>
              <a:rPr lang="en-US" sz="1300" b="0" i="0" u="none" strike="noStrike">
                <a:solidFill>
                  <a:srgbClr val="505A64"/>
                </a:solidFill>
                <a:latin typeface="Noto Sans SC" panose="020B0200000000000000" charset="-122"/>
                <a:ea typeface="Noto Sans SC" panose="020B0200000000000000" charset="-122"/>
                <a:cs typeface="Noto Sans SC" panose="020B0200000000000000" charset="-122"/>
                <a:sym typeface="Noto Sans SC" panose="020B0200000000000000" charset="-122"/>
              </a:rPr>
              <a:t>上下行独立频段，时延更低，适合语音通话等对称业务，覆盖更均匀。</a:t>
            </a:r>
            <a:endParaRPr lang="en-US" sz="1300" b="0" i="0" u="none" strike="noStrike">
              <a:solidFill>
                <a:srgbClr val="505A64"/>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5" name="AutoShape 15"/>
          <p:cNvSpPr/>
          <p:nvPr/>
        </p:nvSpPr>
        <p:spPr>
          <a:xfrm>
            <a:off x="8001000" y="1524000"/>
            <a:ext cx="3429000" cy="2286000"/>
          </a:xfrm>
          <a:prstGeom prst="roundRect">
            <a:avLst>
              <a:gd name="adj" fmla="val 0"/>
            </a:avLst>
          </a:prstGeom>
          <a:solidFill>
            <a:srgbClr val="FFFFFF">
              <a:alpha val="100000"/>
            </a:srgbClr>
          </a:solidFill>
          <a:ln w="12700" cap="flat" cmpd="sng">
            <a:solidFill>
              <a:srgbClr val="3498DB">
                <a:alpha val="20000"/>
              </a:srgbClr>
            </a:solidFill>
            <a:prstDash val="solid"/>
            <a:round/>
          </a:ln>
        </p:spPr>
        <p:txBody>
          <a:bodyPr vert="horz" wrap="square" lIns="63500" tIns="63500" rIns="63500" bIns="63500" rtlCol="0" anchor="ctr"/>
          <a:lstStyle/>
          <a:p>
            <a:pPr algn="ctr">
              <a:defRPr/>
            </a:pPr>
          </a:p>
        </p:txBody>
      </p:sp>
      <p:sp>
        <p:nvSpPr>
          <p:cNvPr id="16" name="AutoShape 16"/>
          <p:cNvSpPr/>
          <p:nvPr/>
        </p:nvSpPr>
        <p:spPr>
          <a:xfrm>
            <a:off x="8001000" y="1524000"/>
            <a:ext cx="50800" cy="2286000"/>
          </a:xfrm>
          <a:prstGeom prst="roundRect">
            <a:avLst>
              <a:gd name="adj" fmla="val 0"/>
            </a:avLst>
          </a:prstGeom>
          <a:solidFill>
            <a:srgbClr val="3498DB">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55000" y="1727200"/>
            <a:ext cx="304800" cy="304800"/>
          </a:xfrm>
          <a:prstGeom prst="rect">
            <a:avLst/>
          </a:prstGeom>
        </p:spPr>
      </p:pic>
      <p:sp>
        <p:nvSpPr>
          <p:cNvPr id="18" name="AutoShape 18"/>
          <p:cNvSpPr/>
          <p:nvPr/>
        </p:nvSpPr>
        <p:spPr>
          <a:xfrm>
            <a:off x="8636000" y="1701800"/>
            <a:ext cx="2540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2C3E50"/>
                </a:solidFill>
                <a:latin typeface="Noto Sans SC" panose="020B0200000000000000" charset="-122"/>
                <a:ea typeface="Noto Sans SC" panose="020B0200000000000000" charset="-122"/>
                <a:cs typeface="Noto Sans SC" panose="020B0200000000000000" charset="-122"/>
                <a:sym typeface="Noto Sans SC" panose="020B0200000000000000" charset="-122"/>
              </a:rPr>
              <a:t>03 信源耦合方式</a:t>
            </a:r>
            <a:endParaRPr lang="en-US" sz="1100"/>
          </a:p>
        </p:txBody>
      </p:sp>
      <p:sp>
        <p:nvSpPr>
          <p:cNvPr id="19" name="AutoShape 19"/>
          <p:cNvSpPr/>
          <p:nvPr/>
        </p:nvSpPr>
        <p:spPr>
          <a:xfrm>
            <a:off x="8255000" y="2222500"/>
            <a:ext cx="3048000" cy="14605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1" i="0" u="none" strike="noStrike">
                <a:solidFill>
                  <a:srgbClr val="3498DB"/>
                </a:solidFill>
                <a:latin typeface="Noto Sans SC" panose="020B0200000000000000" charset="-122"/>
                <a:ea typeface="Noto Sans SC" panose="020B0200000000000000" charset="-122"/>
                <a:cs typeface="Noto Sans SC" panose="020B0200000000000000" charset="-122"/>
                <a:sym typeface="Noto Sans SC" panose="020B0200000000000000" charset="-122"/>
              </a:rPr>
              <a:t>有线直接耦合：</a:t>
            </a:r>
            <a:r>
              <a:rPr lang="en-US" sz="1300" b="0" i="0" u="none" strike="noStrike">
                <a:solidFill>
                  <a:srgbClr val="505A64"/>
                </a:solidFill>
                <a:latin typeface="Noto Sans SC" panose="020B0200000000000000" charset="-122"/>
                <a:ea typeface="Noto Sans SC" panose="020B0200000000000000" charset="-122"/>
                <a:cs typeface="Noto Sans SC" panose="020B0200000000000000" charset="-122"/>
                <a:sym typeface="Noto Sans SC" panose="020B0200000000000000" charset="-122"/>
              </a:rPr>
              <a:t>从基站设备直接取信号源，损耗极小，信号质量最稳定，是优先推荐的取源方式。</a:t>
            </a:r>
            <a:endParaRPr lang="en-US" sz="1100"/>
          </a:p>
          <a:p>
            <a:pPr marL="0" indent="0" algn="l">
              <a:lnSpc>
                <a:spcPct val="117000"/>
              </a:lnSpc>
            </a:pPr>
            <a:r>
              <a:rPr lang="en-US" sz="1600" b="1" i="0" u="none" strike="noStrike">
                <a:solidFill>
                  <a:srgbClr val="3498DB"/>
                </a:solidFill>
                <a:latin typeface="Noto Sans SC" panose="020B0200000000000000" charset="-122"/>
                <a:ea typeface="Noto Sans SC" panose="020B0200000000000000" charset="-122"/>
                <a:cs typeface="Noto Sans SC" panose="020B0200000000000000" charset="-122"/>
                <a:sym typeface="Noto Sans SC" panose="020B0200000000000000" charset="-122"/>
              </a:rPr>
              <a:t>无线空间耦合：</a:t>
            </a:r>
            <a:r>
              <a:rPr lang="en-US" sz="1300" b="0" i="0" u="none" strike="noStrike">
                <a:solidFill>
                  <a:srgbClr val="505A64"/>
                </a:solidFill>
                <a:latin typeface="Noto Sans SC" panose="020B0200000000000000" charset="-122"/>
                <a:ea typeface="Noto Sans SC" panose="020B0200000000000000" charset="-122"/>
                <a:cs typeface="Noto Sans SC" panose="020B0200000000000000" charset="-122"/>
                <a:sym typeface="Noto Sans SC" panose="020B0200000000000000" charset="-122"/>
              </a:rPr>
              <a:t>通过天线接收空中信号，无需布线，部署灵活，适用于无法进行有线连接的场景。</a:t>
            </a:r>
            <a:endParaRPr lang="en-US" sz="1300" b="0" i="0" u="none" strike="noStrike">
              <a:solidFill>
                <a:srgbClr val="505A64"/>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0" name="AutoShape 20"/>
          <p:cNvSpPr/>
          <p:nvPr/>
        </p:nvSpPr>
        <p:spPr>
          <a:xfrm>
            <a:off x="762000" y="4064000"/>
            <a:ext cx="5334000" cy="2286000"/>
          </a:xfrm>
          <a:prstGeom prst="roundRect">
            <a:avLst>
              <a:gd name="adj" fmla="val 0"/>
            </a:avLst>
          </a:prstGeom>
          <a:solidFill>
            <a:srgbClr val="FFFFFF">
              <a:alpha val="100000"/>
            </a:srgbClr>
          </a:solidFill>
          <a:ln w="12700" cap="flat" cmpd="sng">
            <a:solidFill>
              <a:srgbClr val="3498DB">
                <a:alpha val="20000"/>
              </a:srgbClr>
            </a:solidFill>
            <a:prstDash val="solid"/>
            <a:round/>
          </a:ln>
        </p:spPr>
        <p:txBody>
          <a:bodyPr vert="horz" wrap="square" lIns="63500" tIns="63500" rIns="63500" bIns="63500" rtlCol="0" anchor="ctr"/>
          <a:lstStyle/>
          <a:p>
            <a:pPr algn="ctr">
              <a:defRPr/>
            </a:pPr>
          </a:p>
        </p:txBody>
      </p:sp>
      <p:sp>
        <p:nvSpPr>
          <p:cNvPr id="21" name="AutoShape 21"/>
          <p:cNvSpPr/>
          <p:nvPr/>
        </p:nvSpPr>
        <p:spPr>
          <a:xfrm>
            <a:off x="762000" y="4064000"/>
            <a:ext cx="50800" cy="2286000"/>
          </a:xfrm>
          <a:prstGeom prst="roundRect">
            <a:avLst>
              <a:gd name="adj" fmla="val 0"/>
            </a:avLst>
          </a:prstGeom>
          <a:solidFill>
            <a:srgbClr val="3498DB">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2" name="Picture 22"/>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16000" y="4267200"/>
            <a:ext cx="304800" cy="304800"/>
          </a:xfrm>
          <a:prstGeom prst="rect">
            <a:avLst/>
          </a:prstGeom>
        </p:spPr>
      </p:pic>
      <p:sp>
        <p:nvSpPr>
          <p:cNvPr id="23" name="AutoShape 23"/>
          <p:cNvSpPr/>
          <p:nvPr/>
        </p:nvSpPr>
        <p:spPr>
          <a:xfrm>
            <a:off x="1397000" y="4241800"/>
            <a:ext cx="4445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2C3E50"/>
                </a:solidFill>
                <a:latin typeface="Noto Sans SC" panose="020B0200000000000000" charset="-122"/>
                <a:ea typeface="Noto Sans SC" panose="020B0200000000000000" charset="-122"/>
                <a:cs typeface="Noto Sans SC" panose="020B0200000000000000" charset="-122"/>
                <a:sym typeface="Noto Sans SC" panose="020B0200000000000000" charset="-122"/>
              </a:rPr>
              <a:t>04 信号传输介质方案</a:t>
            </a:r>
            <a:endParaRPr lang="en-US" sz="1100"/>
          </a:p>
        </p:txBody>
      </p:sp>
      <p:sp>
        <p:nvSpPr>
          <p:cNvPr id="24" name="AutoShape 24"/>
          <p:cNvSpPr/>
          <p:nvPr/>
        </p:nvSpPr>
        <p:spPr>
          <a:xfrm>
            <a:off x="1016000" y="4826000"/>
            <a:ext cx="2413000" cy="1270000"/>
          </a:xfrm>
          <a:prstGeom prst="roundRect">
            <a:avLst>
              <a:gd name="adj" fmla="val 0"/>
            </a:avLst>
          </a:prstGeom>
          <a:solidFill>
            <a:srgbClr val="3498DB">
              <a:alpha val="5000"/>
            </a:srgbClr>
          </a:solidFill>
          <a:ln w="25400" cap="flat" cmpd="sng">
            <a:noFill/>
            <a:prstDash val="solid"/>
            <a:round/>
          </a:ln>
        </p:spPr>
        <p:txBody>
          <a:bodyPr vert="horz" wrap="square" lIns="63500" tIns="63500" rIns="63500" bIns="63500" rtlCol="0" anchor="ctr"/>
          <a:lstStyle/>
          <a:p>
            <a:pPr algn="ctr">
              <a:defRPr/>
            </a:pPr>
          </a:p>
        </p:txBody>
      </p:sp>
      <p:sp>
        <p:nvSpPr>
          <p:cNvPr id="25" name="AutoShape 25"/>
          <p:cNvSpPr/>
          <p:nvPr/>
        </p:nvSpPr>
        <p:spPr>
          <a:xfrm>
            <a:off x="1079500" y="4927600"/>
            <a:ext cx="2286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1" i="0" u="none" strike="noStrike">
                <a:solidFill>
                  <a:srgbClr val="3498DB"/>
                </a:solidFill>
                <a:latin typeface="Noto Sans SC" panose="020B0200000000000000" charset="-122"/>
                <a:ea typeface="Noto Sans SC" panose="020B0200000000000000" charset="-122"/>
                <a:cs typeface="Noto Sans SC" panose="020B0200000000000000" charset="-122"/>
                <a:sym typeface="Noto Sans SC" panose="020B0200000000000000" charset="-122"/>
              </a:rPr>
              <a:t>光纤传输</a:t>
            </a:r>
            <a:endParaRPr lang="en-US" sz="1100"/>
          </a:p>
          <a:p>
            <a:pPr marL="0" indent="0" algn="l">
              <a:lnSpc>
                <a:spcPct val="125000"/>
              </a:lnSpc>
            </a:pPr>
            <a:r>
              <a:rPr lang="en-US" sz="1300" b="0" i="0" u="none" strike="noStrike">
                <a:solidFill>
                  <a:srgbClr val="505A64"/>
                </a:solidFill>
                <a:latin typeface="Noto Sans SC" panose="020B0200000000000000" charset="-122"/>
                <a:ea typeface="Noto Sans SC" panose="020B0200000000000000" charset="-122"/>
                <a:cs typeface="Noto Sans SC" panose="020B0200000000000000" charset="-122"/>
                <a:sym typeface="Noto Sans SC" panose="020B0200000000000000" charset="-122"/>
              </a:rPr>
              <a:t>衰减小、抗干扰能力极强，支持长距离、大容量传输，适合大型场馆、隧道及建筑群的深度覆盖。</a:t>
            </a:r>
            <a:endParaRPr lang="en-US" sz="1300" b="0" i="0" u="none" strike="noStrike">
              <a:solidFill>
                <a:srgbClr val="505A64"/>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6" name="AutoShape 26"/>
          <p:cNvSpPr/>
          <p:nvPr/>
        </p:nvSpPr>
        <p:spPr>
          <a:xfrm>
            <a:off x="3556000" y="4826000"/>
            <a:ext cx="2413000" cy="1270000"/>
          </a:xfrm>
          <a:prstGeom prst="roundRect">
            <a:avLst>
              <a:gd name="adj" fmla="val 0"/>
            </a:avLst>
          </a:prstGeom>
          <a:solidFill>
            <a:srgbClr val="3498DB">
              <a:alpha val="5000"/>
            </a:srgbClr>
          </a:solidFill>
          <a:ln w="25400" cap="flat" cmpd="sng">
            <a:noFill/>
            <a:prstDash val="solid"/>
            <a:round/>
          </a:ln>
        </p:spPr>
        <p:txBody>
          <a:bodyPr vert="horz" wrap="square" lIns="63500" tIns="63500" rIns="63500" bIns="63500" rtlCol="0" anchor="ctr"/>
          <a:lstStyle/>
          <a:p>
            <a:pPr algn="ctr">
              <a:defRPr/>
            </a:pPr>
          </a:p>
        </p:txBody>
      </p:sp>
      <p:sp>
        <p:nvSpPr>
          <p:cNvPr id="27" name="AutoShape 27"/>
          <p:cNvSpPr/>
          <p:nvPr/>
        </p:nvSpPr>
        <p:spPr>
          <a:xfrm>
            <a:off x="3619500" y="4927600"/>
            <a:ext cx="2286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1" i="0" u="none" strike="noStrike">
                <a:solidFill>
                  <a:srgbClr val="3498DB"/>
                </a:solidFill>
                <a:latin typeface="Noto Sans SC" panose="020B0200000000000000" charset="-122"/>
                <a:ea typeface="Noto Sans SC" panose="020B0200000000000000" charset="-122"/>
                <a:cs typeface="Noto Sans SC" panose="020B0200000000000000" charset="-122"/>
                <a:sym typeface="Noto Sans SC" panose="020B0200000000000000" charset="-122"/>
              </a:rPr>
              <a:t>无线传输</a:t>
            </a:r>
            <a:endParaRPr lang="en-US" sz="1100"/>
          </a:p>
          <a:p>
            <a:pPr marL="0" indent="0" algn="l">
              <a:lnSpc>
                <a:spcPct val="125000"/>
              </a:lnSpc>
            </a:pPr>
            <a:r>
              <a:rPr lang="en-US" sz="1300" b="0" i="0" u="none" strike="noStrike">
                <a:solidFill>
                  <a:srgbClr val="505A64"/>
                </a:solidFill>
                <a:latin typeface="Noto Sans SC" panose="020B0200000000000000" charset="-122"/>
                <a:ea typeface="Noto Sans SC" panose="020B0200000000000000" charset="-122"/>
                <a:cs typeface="Noto Sans SC" panose="020B0200000000000000" charset="-122"/>
                <a:sym typeface="Noto Sans SC" panose="020B0200000000000000" charset="-122"/>
              </a:rPr>
              <a:t>利用微波或射频进行中继，无需铺设线缆，安装调试快，适用于应急通信、临时活动或布线困难的区域。</a:t>
            </a:r>
            <a:endParaRPr lang="en-US" sz="1300" b="0" i="0" u="none" strike="noStrike">
              <a:solidFill>
                <a:srgbClr val="505A64"/>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8" name="AutoShape 28"/>
          <p:cNvSpPr/>
          <p:nvPr/>
        </p:nvSpPr>
        <p:spPr>
          <a:xfrm>
            <a:off x="6477000" y="4064000"/>
            <a:ext cx="5334000" cy="2286000"/>
          </a:xfrm>
          <a:prstGeom prst="roundRect">
            <a:avLst>
              <a:gd name="adj" fmla="val 0"/>
            </a:avLst>
          </a:prstGeom>
          <a:solidFill>
            <a:srgbClr val="FFFFFF">
              <a:alpha val="100000"/>
            </a:srgbClr>
          </a:solidFill>
          <a:ln w="12700" cap="flat" cmpd="sng">
            <a:solidFill>
              <a:srgbClr val="3498DB">
                <a:alpha val="20000"/>
              </a:srgbClr>
            </a:solidFill>
            <a:prstDash val="solid"/>
            <a:round/>
          </a:ln>
        </p:spPr>
        <p:txBody>
          <a:bodyPr vert="horz" wrap="square" lIns="63500" tIns="63500" rIns="63500" bIns="63500" rtlCol="0" anchor="ctr"/>
          <a:lstStyle/>
          <a:p>
            <a:pPr algn="ctr">
              <a:defRPr/>
            </a:pPr>
          </a:p>
        </p:txBody>
      </p:sp>
      <p:sp>
        <p:nvSpPr>
          <p:cNvPr id="29" name="AutoShape 29"/>
          <p:cNvSpPr/>
          <p:nvPr/>
        </p:nvSpPr>
        <p:spPr>
          <a:xfrm>
            <a:off x="6477000" y="4064000"/>
            <a:ext cx="50800" cy="2286000"/>
          </a:xfrm>
          <a:prstGeom prst="roundRect">
            <a:avLst>
              <a:gd name="adj" fmla="val 0"/>
            </a:avLst>
          </a:prstGeom>
          <a:solidFill>
            <a:srgbClr val="3498DB">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30" name="Picture 30"/>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731000" y="4267200"/>
            <a:ext cx="304800" cy="304800"/>
          </a:xfrm>
          <a:prstGeom prst="rect">
            <a:avLst/>
          </a:prstGeom>
        </p:spPr>
      </p:pic>
      <p:sp>
        <p:nvSpPr>
          <p:cNvPr id="31" name="AutoShape 31"/>
          <p:cNvSpPr/>
          <p:nvPr/>
        </p:nvSpPr>
        <p:spPr>
          <a:xfrm>
            <a:off x="7112000" y="4241800"/>
            <a:ext cx="4445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2C3E50"/>
                </a:solidFill>
                <a:latin typeface="Noto Sans SC" panose="020B0200000000000000" charset="-122"/>
                <a:ea typeface="Noto Sans SC" panose="020B0200000000000000" charset="-122"/>
                <a:cs typeface="Noto Sans SC" panose="020B0200000000000000" charset="-122"/>
                <a:sym typeface="Noto Sans SC" panose="020B0200000000000000" charset="-122"/>
              </a:rPr>
              <a:t>05 核心编码与处理技术</a:t>
            </a:r>
            <a:endParaRPr lang="en-US" sz="1100"/>
          </a:p>
        </p:txBody>
      </p:sp>
      <p:sp>
        <p:nvSpPr>
          <p:cNvPr id="32" name="AutoShape 32"/>
          <p:cNvSpPr/>
          <p:nvPr/>
        </p:nvSpPr>
        <p:spPr>
          <a:xfrm>
            <a:off x="6731000" y="4826000"/>
            <a:ext cx="2413000" cy="1270000"/>
          </a:xfrm>
          <a:prstGeom prst="roundRect">
            <a:avLst>
              <a:gd name="adj" fmla="val 0"/>
            </a:avLst>
          </a:prstGeom>
          <a:solidFill>
            <a:srgbClr val="27AE60">
              <a:alpha val="8000"/>
            </a:srgbClr>
          </a:solidFill>
          <a:ln w="25400" cap="flat" cmpd="sng">
            <a:noFill/>
            <a:prstDash val="solid"/>
            <a:round/>
          </a:ln>
        </p:spPr>
        <p:txBody>
          <a:bodyPr vert="horz" wrap="square" lIns="63500" tIns="63500" rIns="63500" bIns="63500" rtlCol="0" anchor="ctr"/>
          <a:lstStyle/>
          <a:p>
            <a:pPr algn="ctr">
              <a:defRPr/>
            </a:pPr>
          </a:p>
        </p:txBody>
      </p:sp>
      <p:sp>
        <p:nvSpPr>
          <p:cNvPr id="33" name="AutoShape 33"/>
          <p:cNvSpPr/>
          <p:nvPr/>
        </p:nvSpPr>
        <p:spPr>
          <a:xfrm>
            <a:off x="6794500" y="4927600"/>
            <a:ext cx="2286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1" i="0" u="none" strike="noStrike">
                <a:solidFill>
                  <a:srgbClr val="27AE60"/>
                </a:solidFill>
                <a:latin typeface="Noto Sans SC" panose="020B0200000000000000" charset="-122"/>
                <a:ea typeface="Noto Sans SC" panose="020B0200000000000000" charset="-122"/>
                <a:cs typeface="Noto Sans SC" panose="020B0200000000000000" charset="-122"/>
                <a:sym typeface="Noto Sans SC" panose="020B0200000000000000" charset="-122"/>
              </a:rPr>
              <a:t>数字直放站 (主推)</a:t>
            </a:r>
            <a:endParaRPr lang="en-US" sz="1100"/>
          </a:p>
          <a:p>
            <a:pPr marL="0" indent="0" algn="l">
              <a:lnSpc>
                <a:spcPct val="125000"/>
              </a:lnSpc>
            </a:pPr>
            <a:r>
              <a:rPr lang="en-US" sz="1300" b="0" i="0" u="none" strike="noStrike">
                <a:solidFill>
                  <a:srgbClr val="505A64"/>
                </a:solidFill>
                <a:latin typeface="Noto Sans SC" panose="020B0200000000000000" charset="-122"/>
                <a:ea typeface="Noto Sans SC" panose="020B0200000000000000" charset="-122"/>
                <a:cs typeface="Noto Sans SC" panose="020B0200000000000000" charset="-122"/>
                <a:sym typeface="Noto Sans SC" panose="020B0200000000000000" charset="-122"/>
              </a:rPr>
              <a:t>数字化处理信号，具备智能选频、噪声抑制和监控功能，信号干净，适合复杂网络环境，是当前主流方案。</a:t>
            </a:r>
            <a:endParaRPr lang="en-US" sz="1300" b="0" i="0" u="none" strike="noStrike">
              <a:solidFill>
                <a:srgbClr val="505A64"/>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34" name="AutoShape 34"/>
          <p:cNvSpPr/>
          <p:nvPr/>
        </p:nvSpPr>
        <p:spPr>
          <a:xfrm>
            <a:off x="9271000" y="4826000"/>
            <a:ext cx="2413000" cy="1270000"/>
          </a:xfrm>
          <a:prstGeom prst="roundRect">
            <a:avLst>
              <a:gd name="adj" fmla="val 0"/>
            </a:avLst>
          </a:prstGeom>
          <a:solidFill>
            <a:srgbClr val="7F8C8D">
              <a:alpha val="8000"/>
            </a:srgbClr>
          </a:solidFill>
          <a:ln w="25400" cap="flat" cmpd="sng">
            <a:noFill/>
            <a:prstDash val="solid"/>
            <a:round/>
          </a:ln>
        </p:spPr>
        <p:txBody>
          <a:bodyPr vert="horz" wrap="square" lIns="63500" tIns="63500" rIns="63500" bIns="63500" rtlCol="0" anchor="ctr"/>
          <a:lstStyle/>
          <a:p>
            <a:pPr algn="ctr">
              <a:defRPr/>
            </a:pPr>
          </a:p>
        </p:txBody>
      </p:sp>
      <p:sp>
        <p:nvSpPr>
          <p:cNvPr id="35" name="AutoShape 35"/>
          <p:cNvSpPr/>
          <p:nvPr/>
        </p:nvSpPr>
        <p:spPr>
          <a:xfrm>
            <a:off x="9334500" y="4927600"/>
            <a:ext cx="2286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400" b="1" i="0" u="none" strike="noStrike">
                <a:solidFill>
                  <a:srgbClr val="7F8C8D"/>
                </a:solidFill>
                <a:latin typeface="Noto Sans SC" panose="020B0200000000000000" charset="-122"/>
                <a:ea typeface="Noto Sans SC" panose="020B0200000000000000" charset="-122"/>
                <a:cs typeface="Noto Sans SC" panose="020B0200000000000000" charset="-122"/>
                <a:sym typeface="Noto Sans SC" panose="020B0200000000000000" charset="-122"/>
              </a:rPr>
              <a:t>模拟直放站 (传统)</a:t>
            </a:r>
            <a:endParaRPr lang="en-US" sz="1100"/>
          </a:p>
          <a:p>
            <a:pPr marL="0" indent="0" algn="l">
              <a:lnSpc>
                <a:spcPct val="125000"/>
              </a:lnSpc>
            </a:pPr>
            <a:r>
              <a:rPr lang="en-US" sz="1300" b="0" i="0" u="none" strike="noStrike">
                <a:solidFill>
                  <a:srgbClr val="505A64"/>
                </a:solidFill>
                <a:latin typeface="Noto Sans SC" panose="020B0200000000000000" charset="-122"/>
                <a:ea typeface="Noto Sans SC" panose="020B0200000000000000" charset="-122"/>
                <a:cs typeface="Noto Sans SC" panose="020B0200000000000000" charset="-122"/>
                <a:sym typeface="Noto Sans SC" panose="020B0200000000000000" charset="-122"/>
              </a:rPr>
              <a:t>对信号进行线性放大，结构简单、成本低，但抗干扰能力较弱，仅适用于简单的小范围补盲场景。</a:t>
            </a:r>
            <a:endParaRPr lang="en-US" sz="1300" b="0" i="0" u="none" strike="noStrike">
              <a:solidFill>
                <a:srgbClr val="505A64"/>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2C3E50">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905000" y="-2540000"/>
            <a:ext cx="7620000" cy="7620000"/>
          </a:xfrm>
          <a:prstGeom prst="ellipse">
            <a:avLst/>
          </a:prstGeom>
          <a:solidFill>
            <a:srgbClr val="3B82F6">
              <a:alpha val="1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8255000" y="3175000"/>
            <a:ext cx="6350000" cy="6350000"/>
          </a:xfrm>
          <a:prstGeom prst="ellipse">
            <a:avLst/>
          </a:prstGeom>
          <a:solidFill>
            <a:srgbClr val="10B981">
              <a:alpha val="10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0" y="2032000"/>
            <a:ext cx="12192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400" b="0" i="0" u="none" strike="noStrike">
                <a:solidFill>
                  <a:srgbClr val="FFFFFF">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核心主力产品</a:t>
            </a:r>
            <a:endParaRPr lang="en-US" sz="1100"/>
          </a:p>
        </p:txBody>
      </p:sp>
      <p:sp>
        <p:nvSpPr>
          <p:cNvPr id="5" name="AutoShape 5"/>
          <p:cNvSpPr/>
          <p:nvPr/>
        </p:nvSpPr>
        <p:spPr>
          <a:xfrm>
            <a:off x="0" y="2921000"/>
            <a:ext cx="12192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4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数字光纤直放站</a:t>
            </a:r>
            <a:endParaRPr lang="en-US" sz="1100"/>
          </a:p>
        </p:txBody>
      </p:sp>
      <p:sp>
        <p:nvSpPr>
          <p:cNvPr id="6" name="AutoShape 6"/>
          <p:cNvSpPr/>
          <p:nvPr/>
        </p:nvSpPr>
        <p:spPr>
          <a:xfrm>
            <a:off x="4826000" y="4191000"/>
            <a:ext cx="2540000" cy="25400"/>
          </a:xfrm>
          <a:prstGeom prst="roundRect">
            <a:avLst>
              <a:gd name="adj" fmla="val 0"/>
            </a:avLst>
          </a:prstGeom>
          <a:solidFill>
            <a:srgbClr val="FFFFFF">
              <a:alpha val="25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889000" y="4889500"/>
            <a:ext cx="3302000" cy="1397000"/>
          </a:xfrm>
          <a:prstGeom prst="roundRect">
            <a:avLst>
              <a:gd name="adj" fmla="val 0"/>
            </a:avLst>
          </a:prstGeom>
          <a:solidFill>
            <a:srgbClr val="FFFFFF">
              <a:alpha val="8000"/>
            </a:srgbClr>
          </a:solidFill>
          <a:ln w="12700" cap="flat" cmpd="sng">
            <a:solidFill>
              <a:srgbClr val="FFFFFF">
                <a:alpha val="15000"/>
              </a:srgbClr>
            </a:solidFill>
            <a:prstDash val="solid"/>
            <a:round/>
          </a:ln>
        </p:spPr>
        <p:txBody>
          <a:bodyPr vert="horz" wrap="square" lIns="63500" tIns="63500" rIns="63500" bIns="63500" rtlCol="0" anchor="ctr"/>
          <a:lstStyle/>
          <a:p>
            <a:pPr algn="ctr">
              <a:defRPr/>
            </a:pPr>
          </a:p>
        </p:txBody>
      </p:sp>
      <p:pic>
        <p:nvPicPr>
          <p:cNvPr id="8" name="Picture 8"/>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143000" y="5143500"/>
            <a:ext cx="406400" cy="406400"/>
          </a:xfrm>
          <a:prstGeom prst="rect">
            <a:avLst/>
          </a:prstGeom>
        </p:spPr>
      </p:pic>
      <p:sp>
        <p:nvSpPr>
          <p:cNvPr id="9" name="AutoShape 9"/>
          <p:cNvSpPr/>
          <p:nvPr/>
        </p:nvSpPr>
        <p:spPr>
          <a:xfrm>
            <a:off x="1651000" y="5143500"/>
            <a:ext cx="241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全域信号覆盖</a:t>
            </a:r>
            <a:endParaRPr lang="en-US" sz="1100"/>
          </a:p>
        </p:txBody>
      </p:sp>
      <p:sp>
        <p:nvSpPr>
          <p:cNvPr id="10" name="AutoShape 10"/>
          <p:cNvSpPr/>
          <p:nvPr/>
        </p:nvSpPr>
        <p:spPr>
          <a:xfrm>
            <a:off x="1143000" y="5651500"/>
            <a:ext cx="2794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300" b="0" i="0" u="none" strike="noStrike">
                <a:solidFill>
                  <a:srgbClr val="E5E7EB">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突破地理限制，解决弱覆盖难题，实现盲区信号无缝延伸与增强。</a:t>
            </a:r>
            <a:endParaRPr lang="en-US" sz="1100"/>
          </a:p>
        </p:txBody>
      </p:sp>
      <p:sp>
        <p:nvSpPr>
          <p:cNvPr id="11" name="AutoShape 11"/>
          <p:cNvSpPr/>
          <p:nvPr/>
        </p:nvSpPr>
        <p:spPr>
          <a:xfrm>
            <a:off x="4445000" y="4889500"/>
            <a:ext cx="3302000" cy="1397000"/>
          </a:xfrm>
          <a:prstGeom prst="roundRect">
            <a:avLst>
              <a:gd name="adj" fmla="val 0"/>
            </a:avLst>
          </a:prstGeom>
          <a:solidFill>
            <a:srgbClr val="FFFFFF">
              <a:alpha val="8000"/>
            </a:srgbClr>
          </a:solidFill>
          <a:ln w="12700" cap="flat" cmpd="sng">
            <a:solidFill>
              <a:srgbClr val="FFFFFF">
                <a:alpha val="15000"/>
              </a:srgbClr>
            </a:solid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99000" y="5143500"/>
            <a:ext cx="406400" cy="406400"/>
          </a:xfrm>
          <a:prstGeom prst="rect">
            <a:avLst/>
          </a:prstGeom>
        </p:spPr>
      </p:pic>
      <p:sp>
        <p:nvSpPr>
          <p:cNvPr id="13" name="AutoShape 13"/>
          <p:cNvSpPr/>
          <p:nvPr/>
        </p:nvSpPr>
        <p:spPr>
          <a:xfrm>
            <a:off x="5207000" y="5143500"/>
            <a:ext cx="241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智能数字处理</a:t>
            </a:r>
            <a:endParaRPr lang="en-US" sz="1100"/>
          </a:p>
        </p:txBody>
      </p:sp>
      <p:sp>
        <p:nvSpPr>
          <p:cNvPr id="14" name="AutoShape 14"/>
          <p:cNvSpPr/>
          <p:nvPr/>
        </p:nvSpPr>
        <p:spPr>
          <a:xfrm>
            <a:off x="4699000" y="5651500"/>
            <a:ext cx="2794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300" b="0" i="0" u="none" strike="noStrike">
                <a:solidFill>
                  <a:srgbClr val="E5E7EB">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采用先进数字中频处理技术，有效抑制干扰，保障信号纯净低时延。</a:t>
            </a:r>
            <a:endParaRPr lang="en-US" sz="1100"/>
          </a:p>
        </p:txBody>
      </p:sp>
      <p:sp>
        <p:nvSpPr>
          <p:cNvPr id="15" name="AutoShape 15"/>
          <p:cNvSpPr/>
          <p:nvPr/>
        </p:nvSpPr>
        <p:spPr>
          <a:xfrm>
            <a:off x="8001000" y="4889500"/>
            <a:ext cx="3302000" cy="1397000"/>
          </a:xfrm>
          <a:prstGeom prst="roundRect">
            <a:avLst>
              <a:gd name="adj" fmla="val 0"/>
            </a:avLst>
          </a:prstGeom>
          <a:solidFill>
            <a:srgbClr val="FFFFFF">
              <a:alpha val="8000"/>
            </a:srgbClr>
          </a:solidFill>
          <a:ln w="12700" cap="flat" cmpd="sng">
            <a:solidFill>
              <a:srgbClr val="FFFFFF">
                <a:alpha val="15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55000" y="5143500"/>
            <a:ext cx="406400" cy="406400"/>
          </a:xfrm>
          <a:prstGeom prst="rect">
            <a:avLst/>
          </a:prstGeom>
        </p:spPr>
      </p:pic>
      <p:sp>
        <p:nvSpPr>
          <p:cNvPr id="17" name="AutoShape 17"/>
          <p:cNvSpPr/>
          <p:nvPr/>
        </p:nvSpPr>
        <p:spPr>
          <a:xfrm>
            <a:off x="8763000" y="5143500"/>
            <a:ext cx="2413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灵活运维部署</a:t>
            </a:r>
            <a:endParaRPr lang="en-US" sz="1100"/>
          </a:p>
        </p:txBody>
      </p:sp>
      <p:sp>
        <p:nvSpPr>
          <p:cNvPr id="18" name="AutoShape 18"/>
          <p:cNvSpPr/>
          <p:nvPr/>
        </p:nvSpPr>
        <p:spPr>
          <a:xfrm>
            <a:off x="8255000" y="5651500"/>
            <a:ext cx="2794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300" b="0" i="0" u="none" strike="noStrike">
                <a:solidFill>
                  <a:srgbClr val="E5E7EB">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模块化设计适配多种场景，支持远程监控与配置，大幅降低运维成本。</a:t>
            </a:r>
            <a:endParaRPr lang="en-US" sz="11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4F6F7">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1270000"/>
            <a:ext cx="3810000" cy="3810000"/>
          </a:xfrm>
          <a:prstGeom prst="ellipse">
            <a:avLst/>
          </a:prstGeom>
          <a:solidFill>
            <a:srgbClr val="3498DB">
              <a:alpha val="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635000" y="5080000"/>
            <a:ext cx="2540000" cy="2540000"/>
          </a:xfrm>
          <a:prstGeom prst="ellipse">
            <a:avLst/>
          </a:prstGeom>
          <a:solidFill>
            <a:srgbClr val="3498DB">
              <a:alpha val="5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2C3E50"/>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技术原理与核心优势</a:t>
            </a:r>
            <a:endParaRPr lang="en-US" sz="1100"/>
          </a:p>
        </p:txBody>
      </p:sp>
      <p:sp>
        <p:nvSpPr>
          <p:cNvPr id="5" name="AutoShape 5"/>
          <p:cNvSpPr/>
          <p:nvPr/>
        </p:nvSpPr>
        <p:spPr>
          <a:xfrm>
            <a:off x="762000" y="1524000"/>
            <a:ext cx="5588000" cy="1206500"/>
          </a:xfrm>
          <a:prstGeom prst="roundRect">
            <a:avLst>
              <a:gd name="adj" fmla="val 0"/>
            </a:avLst>
          </a:prstGeom>
          <a:solidFill>
            <a:srgbClr val="3498DB">
              <a:alpha val="8000"/>
            </a:srgbClr>
          </a:solidFill>
          <a:ln cap="flat" cmpd="sng">
            <a:solidFill>
              <a:srgbClr val="1B7FC2">
                <a:alpha val="8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952500" y="1651000"/>
            <a:ext cx="5334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498DB"/>
                </a:solidFill>
                <a:latin typeface="Noto Sans SC" panose="020B0200000000000000" charset="-122"/>
                <a:ea typeface="Noto Sans SC" panose="020B0200000000000000" charset="-122"/>
                <a:cs typeface="Noto Sans SC" panose="020B0200000000000000" charset="-122"/>
                <a:sym typeface="Noto Sans SC" panose="020B0200000000000000" charset="-122"/>
              </a:rPr>
              <a:t>01 传统模拟直放站的技术瓶颈</a:t>
            </a:r>
            <a:endParaRPr lang="en-US" sz="1100"/>
          </a:p>
        </p:txBody>
      </p:sp>
      <p:sp>
        <p:nvSpPr>
          <p:cNvPr id="7" name="AutoShape 7"/>
          <p:cNvSpPr/>
          <p:nvPr/>
        </p:nvSpPr>
        <p:spPr>
          <a:xfrm>
            <a:off x="952500" y="2057400"/>
            <a:ext cx="254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A5F64"/>
                </a:solidFill>
                <a:latin typeface="Noto Sans SC" panose="020B0200000000000000" charset="-122"/>
                <a:ea typeface="Noto Sans SC" panose="020B0200000000000000" charset="-122"/>
                <a:cs typeface="Noto Sans SC" panose="020B0200000000000000" charset="-122"/>
                <a:sym typeface="Noto Sans SC" panose="020B0200000000000000" charset="-122"/>
              </a:rPr>
              <a:t>• 传输距离受限，覆盖范围有限</a:t>
            </a:r>
            <a:br>
              <a:rPr lang="en-US" sz="1300" b="0" i="0" u="none" strike="noStrike">
                <a:solidFill>
                  <a:srgbClr val="5A5F64"/>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5A5F64"/>
                </a:solidFill>
                <a:latin typeface="Noto Sans SC" panose="020B0200000000000000" charset="-122"/>
                <a:ea typeface="Noto Sans SC" panose="020B0200000000000000" charset="-122"/>
                <a:cs typeface="Noto Sans SC" panose="020B0200000000000000" charset="-122"/>
                <a:sym typeface="Noto Sans SC" panose="020B0200000000000000" charset="-122"/>
              </a:rPr>
              <a:t>• 光衰直接影响射频信号质量</a:t>
            </a:r>
            <a:endParaRPr lang="en-US" sz="1100"/>
          </a:p>
        </p:txBody>
      </p:sp>
      <p:sp>
        <p:nvSpPr>
          <p:cNvPr id="8" name="AutoShape 8"/>
          <p:cNvSpPr/>
          <p:nvPr/>
        </p:nvSpPr>
        <p:spPr>
          <a:xfrm>
            <a:off x="3556000" y="2057400"/>
            <a:ext cx="2540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A5F64"/>
                </a:solidFill>
                <a:latin typeface="Noto Sans SC" panose="020B0200000000000000" charset="-122"/>
                <a:ea typeface="Noto Sans SC" panose="020B0200000000000000" charset="-122"/>
                <a:cs typeface="Noto Sans SC" panose="020B0200000000000000" charset="-122"/>
                <a:sym typeface="Noto Sans SC" panose="020B0200000000000000" charset="-122"/>
              </a:rPr>
              <a:t>• 抗干扰能力弱，通话易断续</a:t>
            </a:r>
            <a:br>
              <a:rPr lang="en-US" sz="1300" b="0" i="0" u="none" strike="noStrike">
                <a:solidFill>
                  <a:srgbClr val="5A5F64"/>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5A5F64"/>
                </a:solidFill>
                <a:latin typeface="Noto Sans SC" panose="020B0200000000000000" charset="-122"/>
                <a:ea typeface="Noto Sans SC" panose="020B0200000000000000" charset="-122"/>
                <a:cs typeface="Noto Sans SC" panose="020B0200000000000000" charset="-122"/>
                <a:sym typeface="Noto Sans SC" panose="020B0200000000000000" charset="-122"/>
              </a:rPr>
              <a:t>• 系统扩容难，维护成本高昂</a:t>
            </a:r>
            <a:endParaRPr lang="en-US" sz="1100"/>
          </a:p>
        </p:txBody>
      </p:sp>
      <p:sp>
        <p:nvSpPr>
          <p:cNvPr id="9" name="AutoShape 9"/>
          <p:cNvSpPr/>
          <p:nvPr/>
        </p:nvSpPr>
        <p:spPr>
          <a:xfrm>
            <a:off x="762000" y="2921000"/>
            <a:ext cx="5588000" cy="3556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2C3E50"/>
                </a:solidFill>
                <a:latin typeface="Noto Sans SC" panose="020B0200000000000000" charset="-122"/>
                <a:ea typeface="Noto Sans SC" panose="020B0200000000000000" charset="-122"/>
                <a:cs typeface="Noto Sans SC" panose="020B0200000000000000" charset="-122"/>
                <a:sym typeface="Noto Sans SC" panose="020B0200000000000000" charset="-122"/>
              </a:rPr>
              <a:t>02 数字光纤直放站核心技术突破</a:t>
            </a:r>
            <a:endParaRPr lang="en-US" sz="1100"/>
          </a:p>
        </p:txBody>
      </p:sp>
      <p:sp>
        <p:nvSpPr>
          <p:cNvPr id="10" name="AutoShape 10"/>
          <p:cNvSpPr/>
          <p:nvPr/>
        </p:nvSpPr>
        <p:spPr>
          <a:xfrm>
            <a:off x="762000" y="3429000"/>
            <a:ext cx="5588000" cy="635000"/>
          </a:xfrm>
          <a:prstGeom prst="roundRect">
            <a:avLst>
              <a:gd name="adj" fmla="val 0"/>
            </a:avLst>
          </a:prstGeom>
          <a:solidFill>
            <a:srgbClr val="FFFFFF">
              <a:alpha val="0"/>
            </a:srgbClr>
          </a:solidFill>
          <a:ln w="25400" cap="flat" cmpd="sng">
            <a:no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62000" y="3454400"/>
            <a:ext cx="304800" cy="304800"/>
          </a:xfrm>
          <a:prstGeom prst="rect">
            <a:avLst/>
          </a:prstGeom>
        </p:spPr>
      </p:pic>
      <p:sp>
        <p:nvSpPr>
          <p:cNvPr id="12" name="AutoShape 12"/>
          <p:cNvSpPr/>
          <p:nvPr/>
        </p:nvSpPr>
        <p:spPr>
          <a:xfrm>
            <a:off x="1168400" y="3429000"/>
            <a:ext cx="5143500" cy="571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500" b="1" i="0" u="none" strike="noStrike">
                <a:solidFill>
                  <a:srgbClr val="2C3E50"/>
                </a:solidFill>
                <a:latin typeface="Noto Sans SC" panose="020B0200000000000000" charset="-122"/>
                <a:ea typeface="Noto Sans SC" panose="020B0200000000000000" charset="-122"/>
                <a:cs typeface="Noto Sans SC" panose="020B0200000000000000" charset="-122"/>
                <a:sym typeface="Noto Sans SC" panose="020B0200000000000000" charset="-122"/>
              </a:rPr>
              <a:t>软件无线电架构：</a:t>
            </a:r>
            <a:r>
              <a:rPr lang="en-US" sz="1300" b="0" i="0" u="none" strike="noStrike">
                <a:solidFill>
                  <a:srgbClr val="50555A"/>
                </a:solidFill>
                <a:latin typeface="Noto Sans SC" panose="020B0200000000000000" charset="-122"/>
                <a:ea typeface="Noto Sans SC" panose="020B0200000000000000" charset="-122"/>
                <a:cs typeface="Noto Sans SC" panose="020B0200000000000000" charset="-122"/>
                <a:sym typeface="Noto Sans SC" panose="020B0200000000000000" charset="-122"/>
              </a:rPr>
              <a:t>将射频信号数字化处理，实现信号的灵活调制与解调，摆脱传统硬件的性能限制。</a:t>
            </a:r>
            <a:endParaRPr lang="en-US" sz="1100"/>
          </a:p>
        </p:txBody>
      </p:sp>
      <p:pic>
        <p:nvPicPr>
          <p:cNvPr id="13" name="Picture 1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62000" y="4089400"/>
            <a:ext cx="304800" cy="304800"/>
          </a:xfrm>
          <a:prstGeom prst="rect">
            <a:avLst/>
          </a:prstGeom>
        </p:spPr>
      </p:pic>
      <p:sp>
        <p:nvSpPr>
          <p:cNvPr id="14" name="AutoShape 14"/>
          <p:cNvSpPr/>
          <p:nvPr/>
        </p:nvSpPr>
        <p:spPr>
          <a:xfrm>
            <a:off x="1168400" y="4064000"/>
            <a:ext cx="5143500" cy="571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500" b="1" i="0" u="none" strike="noStrike">
                <a:solidFill>
                  <a:srgbClr val="2C3E50"/>
                </a:solidFill>
                <a:latin typeface="Noto Sans SC" panose="020B0200000000000000" charset="-122"/>
                <a:ea typeface="Noto Sans SC" panose="020B0200000000000000" charset="-122"/>
                <a:cs typeface="Noto Sans SC" panose="020B0200000000000000" charset="-122"/>
                <a:sym typeface="Noto Sans SC" panose="020B0200000000000000" charset="-122"/>
              </a:rPr>
              <a:t>智能数字滤波技术：</a:t>
            </a:r>
            <a:r>
              <a:rPr lang="en-US" sz="1300" b="0" i="0" u="none" strike="noStrike">
                <a:solidFill>
                  <a:srgbClr val="50555A"/>
                </a:solidFill>
                <a:latin typeface="Noto Sans SC" panose="020B0200000000000000" charset="-122"/>
                <a:ea typeface="Noto Sans SC" panose="020B0200000000000000" charset="-122"/>
                <a:cs typeface="Noto Sans SC" panose="020B0200000000000000" charset="-122"/>
                <a:sym typeface="Noto Sans SC" panose="020B0200000000000000" charset="-122"/>
              </a:rPr>
              <a:t>自适应滤除带外噪声和干扰信号，大幅提升信噪比，确保语音与数据传输清晰稳定。</a:t>
            </a:r>
            <a:endParaRPr lang="en-US" sz="1100"/>
          </a:p>
        </p:txBody>
      </p:sp>
      <p:pic>
        <p:nvPicPr>
          <p:cNvPr id="15" name="Picture 1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762000" y="4724400"/>
            <a:ext cx="304800" cy="304800"/>
          </a:xfrm>
          <a:prstGeom prst="rect">
            <a:avLst/>
          </a:prstGeom>
        </p:spPr>
      </p:pic>
      <p:sp>
        <p:nvSpPr>
          <p:cNvPr id="16" name="AutoShape 16"/>
          <p:cNvSpPr/>
          <p:nvPr/>
        </p:nvSpPr>
        <p:spPr>
          <a:xfrm>
            <a:off x="1168400" y="4699000"/>
            <a:ext cx="5143500" cy="571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500" b="1" i="0" u="none" strike="noStrike">
                <a:solidFill>
                  <a:srgbClr val="2C3E50"/>
                </a:solidFill>
                <a:latin typeface="Noto Sans SC" panose="020B0200000000000000" charset="-122"/>
                <a:ea typeface="Noto Sans SC" panose="020B0200000000000000" charset="-122"/>
                <a:cs typeface="Noto Sans SC" panose="020B0200000000000000" charset="-122"/>
                <a:sym typeface="Noto Sans SC" panose="020B0200000000000000" charset="-122"/>
              </a:rPr>
              <a:t>全数字光传输链路：</a:t>
            </a:r>
            <a:r>
              <a:rPr lang="en-US" sz="1300" b="0" i="0" u="none" strike="noStrike">
                <a:solidFill>
                  <a:srgbClr val="50555A"/>
                </a:solidFill>
                <a:latin typeface="Noto Sans SC" panose="020B0200000000000000" charset="-122"/>
                <a:ea typeface="Noto Sans SC" panose="020B0200000000000000" charset="-122"/>
                <a:cs typeface="Noto Sans SC" panose="020B0200000000000000" charset="-122"/>
                <a:sym typeface="Noto Sans SC" panose="020B0200000000000000" charset="-122"/>
              </a:rPr>
              <a:t>信号以数字流形式传输，彻底解决光衰导致的信号失真问题，实现远距离高保真传输。</a:t>
            </a:r>
            <a:endParaRPr lang="en-US" sz="1100"/>
          </a:p>
        </p:txBody>
      </p:sp>
      <p:sp>
        <p:nvSpPr>
          <p:cNvPr id="17" name="AutoShape 17"/>
          <p:cNvSpPr/>
          <p:nvPr/>
        </p:nvSpPr>
        <p:spPr>
          <a:xfrm>
            <a:off x="762000" y="5524500"/>
            <a:ext cx="2730500" cy="698500"/>
          </a:xfrm>
          <a:prstGeom prst="roundRect">
            <a:avLst>
              <a:gd name="adj" fmla="val 0"/>
            </a:avLst>
          </a:prstGeom>
          <a:solidFill>
            <a:srgbClr val="3498DB">
              <a:alpha val="10000"/>
            </a:srgbClr>
          </a:solidFill>
          <a:ln w="25400" cap="flat" cmpd="sng">
            <a:noFill/>
            <a:prstDash val="solid"/>
            <a:round/>
          </a:ln>
        </p:spPr>
        <p:txBody>
          <a:bodyPr vert="horz" wrap="square" lIns="63500" tIns="63500" rIns="63500" bIns="63500" rtlCol="0" anchor="ctr"/>
          <a:lstStyle/>
          <a:p>
            <a:pPr algn="ctr">
              <a:defRPr/>
            </a:pPr>
          </a:p>
        </p:txBody>
      </p:sp>
      <p:sp>
        <p:nvSpPr>
          <p:cNvPr id="18" name="AutoShape 18"/>
          <p:cNvSpPr/>
          <p:nvPr/>
        </p:nvSpPr>
        <p:spPr>
          <a:xfrm>
            <a:off x="863600" y="5613400"/>
            <a:ext cx="26035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3498DB"/>
                </a:solidFill>
                <a:latin typeface="Noto Sans SC" panose="020B0200000000000000" charset="-122"/>
                <a:ea typeface="Noto Sans SC" panose="020B0200000000000000" charset="-122"/>
                <a:cs typeface="Noto Sans SC" panose="020B0200000000000000" charset="-122"/>
                <a:sym typeface="Noto Sans SC" panose="020B0200000000000000" charset="-122"/>
              </a:rPr>
              <a:t>信号无损传输</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200" b="0" i="0" u="none" strike="noStrike">
                <a:solidFill>
                  <a:srgbClr val="64696E"/>
                </a:solidFill>
                <a:latin typeface="Noto Sans SC" panose="020B0200000000000000" charset="-122"/>
                <a:ea typeface="Noto Sans SC" panose="020B0200000000000000" charset="-122"/>
                <a:cs typeface="Noto Sans SC" panose="020B0200000000000000" charset="-122"/>
                <a:sym typeface="Noto Sans SC" panose="020B0200000000000000" charset="-122"/>
              </a:rPr>
              <a:t>射频信号不受光衰影响，传输零损耗</a:t>
            </a:r>
            <a:endParaRPr lang="en-US" sz="1100"/>
          </a:p>
        </p:txBody>
      </p:sp>
      <p:sp>
        <p:nvSpPr>
          <p:cNvPr id="19" name="AutoShape 19"/>
          <p:cNvSpPr/>
          <p:nvPr/>
        </p:nvSpPr>
        <p:spPr>
          <a:xfrm>
            <a:off x="3619500" y="5524500"/>
            <a:ext cx="2730500" cy="698500"/>
          </a:xfrm>
          <a:prstGeom prst="roundRect">
            <a:avLst>
              <a:gd name="adj" fmla="val 0"/>
            </a:avLst>
          </a:prstGeom>
          <a:solidFill>
            <a:srgbClr val="3498DB">
              <a:alpha val="10000"/>
            </a:srgbClr>
          </a:solidFill>
          <a:ln w="25400" cap="flat" cmpd="sng">
            <a:noFill/>
            <a:prstDash val="solid"/>
            <a:round/>
          </a:ln>
        </p:spPr>
        <p:txBody>
          <a:bodyPr vert="horz" wrap="square" lIns="63500" tIns="63500" rIns="63500" bIns="63500" rtlCol="0" anchor="ctr"/>
          <a:lstStyle/>
          <a:p>
            <a:pPr algn="ctr">
              <a:defRPr/>
            </a:pPr>
          </a:p>
        </p:txBody>
      </p:sp>
      <p:sp>
        <p:nvSpPr>
          <p:cNvPr id="20" name="AutoShape 20"/>
          <p:cNvSpPr/>
          <p:nvPr/>
        </p:nvSpPr>
        <p:spPr>
          <a:xfrm>
            <a:off x="3721100" y="5613400"/>
            <a:ext cx="2603500" cy="571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3498DB"/>
                </a:solidFill>
                <a:latin typeface="Noto Sans SC" panose="020B0200000000000000" charset="-122"/>
                <a:ea typeface="Noto Sans SC" panose="020B0200000000000000" charset="-122"/>
                <a:cs typeface="Noto Sans SC" panose="020B0200000000000000" charset="-122"/>
                <a:sym typeface="Noto Sans SC" panose="020B0200000000000000" charset="-122"/>
              </a:rPr>
              <a:t>双向透明通道</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200" b="0" i="0" u="none" strike="noStrike">
                <a:solidFill>
                  <a:srgbClr val="64696E"/>
                </a:solidFill>
                <a:latin typeface="Noto Sans SC" panose="020B0200000000000000" charset="-122"/>
                <a:ea typeface="Noto Sans SC" panose="020B0200000000000000" charset="-122"/>
                <a:cs typeface="Noto Sans SC" panose="020B0200000000000000" charset="-122"/>
                <a:sym typeface="Noto Sans SC" panose="020B0200000000000000" charset="-122"/>
              </a:rPr>
              <a:t>完美兼容基站与终端，即插即用</a:t>
            </a:r>
            <a:endParaRPr lang="en-US" sz="1100"/>
          </a:p>
        </p:txBody>
      </p:sp>
      <p:sp>
        <p:nvSpPr>
          <p:cNvPr id="21" name="AutoShape 21"/>
          <p:cNvSpPr/>
          <p:nvPr/>
        </p:nvSpPr>
        <p:spPr>
          <a:xfrm>
            <a:off x="6731000" y="1651000"/>
            <a:ext cx="4826000" cy="2794000"/>
          </a:xfrm>
          <a:prstGeom prst="roundRect">
            <a:avLst>
              <a:gd name="adj" fmla="val 0"/>
            </a:avLst>
          </a:prstGeom>
          <a:solidFill>
            <a:srgbClr val="3498DB">
              <a:alpha val="15000"/>
            </a:srgbClr>
          </a:solidFill>
          <a:ln w="12700" cap="flat" cmpd="sng">
            <a:solidFill>
              <a:srgbClr val="3498DB">
                <a:alpha val="30000"/>
              </a:srgbClr>
            </a:solidFill>
            <a:prstDash val="solid"/>
            <a:round/>
          </a:ln>
        </p:spPr>
        <p:txBody>
          <a:bodyPr vert="horz" wrap="square" lIns="63500" tIns="63500" rIns="63500" bIns="63500" rtlCol="0" anchor="ctr"/>
          <a:lstStyle/>
          <a:p>
            <a:pPr algn="ctr">
              <a:defRPr/>
            </a:pPr>
          </a:p>
        </p:txBody>
      </p:sp>
      <p:pic>
        <p:nvPicPr>
          <p:cNvPr id="22" name="Picture 22"/>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839200" y="2540000"/>
            <a:ext cx="609600" cy="609600"/>
          </a:xfrm>
          <a:prstGeom prst="rect">
            <a:avLst/>
          </a:prstGeom>
        </p:spPr>
      </p:pic>
      <p:sp>
        <p:nvSpPr>
          <p:cNvPr id="23" name="AutoShape 23"/>
          <p:cNvSpPr/>
          <p:nvPr/>
        </p:nvSpPr>
        <p:spPr>
          <a:xfrm>
            <a:off x="6731000" y="3365500"/>
            <a:ext cx="4826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300" b="0" i="0" u="none" strike="noStrike">
                <a:solidFill>
                  <a:srgbClr val="787D82"/>
                </a:solidFill>
                <a:latin typeface="Noto Sans SC" panose="020B0200000000000000" charset="-122"/>
                <a:ea typeface="Noto Sans SC" panose="020B0200000000000000" charset="-122"/>
                <a:cs typeface="Noto Sans SC" panose="020B0200000000000000" charset="-122"/>
                <a:sym typeface="Noto Sans SC" panose="020B0200000000000000" charset="-122"/>
              </a:rPr>
              <a:t>图示：数字光纤直放站信号处理流程</a:t>
            </a:r>
            <a:endParaRPr lang="en-US" sz="1100"/>
          </a:p>
        </p:txBody>
      </p:sp>
      <p:sp>
        <p:nvSpPr>
          <p:cNvPr id="24" name="AutoShape 24"/>
          <p:cNvSpPr/>
          <p:nvPr/>
        </p:nvSpPr>
        <p:spPr>
          <a:xfrm>
            <a:off x="6731000" y="4635500"/>
            <a:ext cx="4826000" cy="1651000"/>
          </a:xfrm>
          <a:prstGeom prst="roundRect">
            <a:avLst>
              <a:gd name="adj" fmla="val 0"/>
            </a:avLst>
          </a:prstGeom>
          <a:solidFill>
            <a:srgbClr val="3498DB">
              <a:alpha val="100000"/>
            </a:srgbClr>
          </a:solidFill>
          <a:ln w="25400" cap="flat" cmpd="sng">
            <a:noFill/>
            <a:prstDash val="solid"/>
            <a:round/>
          </a:ln>
        </p:spPr>
        <p:txBody>
          <a:bodyPr vert="horz" wrap="square" lIns="63500" tIns="63500" rIns="63500" bIns="63500" rtlCol="0" anchor="ctr"/>
          <a:lstStyle/>
          <a:p>
            <a:pPr algn="ctr">
              <a:defRPr/>
            </a:pPr>
          </a:p>
        </p:txBody>
      </p:sp>
      <p:sp>
        <p:nvSpPr>
          <p:cNvPr id="25" name="AutoShape 25"/>
          <p:cNvSpPr/>
          <p:nvPr/>
        </p:nvSpPr>
        <p:spPr>
          <a:xfrm>
            <a:off x="6921500" y="4826000"/>
            <a:ext cx="4445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17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方案价值总结</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FFFFFF">
                    <a:alpha val="9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通过数字化技术的全面应用，不仅解决了传统直放站的传输瓶颈，更实现了信号的高保真、低时延传输。系统具备极高的稳定性和可扩展性，能有效提升网络覆盖质量，降低运营商的建网与运维成本。</a:t>
            </a:r>
            <a:endParaRPr lang="en-US" sz="11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4F6F7">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1270000"/>
            <a:ext cx="3810000" cy="3810000"/>
          </a:xfrm>
          <a:prstGeom prst="ellipse">
            <a:avLst/>
          </a:prstGeom>
          <a:solidFill>
            <a:srgbClr val="3498DB">
              <a:alpha val="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016000" y="5080000"/>
            <a:ext cx="2540000" cy="2540000"/>
          </a:xfrm>
          <a:prstGeom prst="ellipse">
            <a:avLst/>
          </a:prstGeom>
          <a:solidFill>
            <a:srgbClr val="3498DB">
              <a:alpha val="5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2C3E50"/>
                </a:solidFill>
                <a:latin typeface="Noto Sans SC" panose="020B0200000000000000" charset="-122"/>
                <a:ea typeface="Noto Sans SC" panose="020B0200000000000000" charset="-122"/>
                <a:cs typeface="Noto Sans SC" panose="020B0200000000000000" charset="-122"/>
                <a:sym typeface="Noto Sans SC" panose="020B0200000000000000" charset="-122"/>
              </a:rPr>
              <a:t>六大核心特性</a:t>
            </a:r>
            <a:endParaRPr lang="en-US" sz="1100"/>
          </a:p>
        </p:txBody>
      </p:sp>
      <p:sp>
        <p:nvSpPr>
          <p:cNvPr id="5" name="AutoShape 5"/>
          <p:cNvSpPr/>
          <p:nvPr/>
        </p:nvSpPr>
        <p:spPr>
          <a:xfrm>
            <a:off x="762000" y="1524000"/>
            <a:ext cx="3429000" cy="2222500"/>
          </a:xfrm>
          <a:prstGeom prst="roundRect">
            <a:avLst>
              <a:gd name="adj" fmla="val 0"/>
            </a:avLst>
          </a:prstGeom>
          <a:solidFill>
            <a:srgbClr val="FFFFFF">
              <a:alpha val="100000"/>
            </a:srgbClr>
          </a:solidFill>
          <a:ln w="12700" cap="flat" cmpd="sng">
            <a:solidFill>
              <a:srgbClr val="3498DB">
                <a:alpha val="1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1752600"/>
            <a:ext cx="304800" cy="304800"/>
          </a:xfrm>
          <a:prstGeom prst="rect">
            <a:avLst/>
          </a:prstGeom>
        </p:spPr>
      </p:pic>
      <p:sp>
        <p:nvSpPr>
          <p:cNvPr id="7" name="AutoShape 7"/>
          <p:cNvSpPr/>
          <p:nvPr/>
        </p:nvSpPr>
        <p:spPr>
          <a:xfrm>
            <a:off x="1422400" y="17526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498DB"/>
                </a:solidFill>
                <a:latin typeface="Noto Sans SC" panose="020B0200000000000000" charset="-122"/>
                <a:ea typeface="Noto Sans SC" panose="020B0200000000000000" charset="-122"/>
                <a:cs typeface="Noto Sans SC" panose="020B0200000000000000" charset="-122"/>
                <a:sym typeface="Noto Sans SC" panose="020B0200000000000000" charset="-122"/>
              </a:rPr>
              <a:t>01 标准CPRI接口</a:t>
            </a:r>
            <a:endParaRPr lang="en-US" sz="1100"/>
          </a:p>
        </p:txBody>
      </p:sp>
      <p:cxnSp>
        <p:nvCxnSpPr>
          <p:cNvPr id="8" name="Connector 8"/>
          <p:cNvCxnSpPr/>
          <p:nvPr/>
        </p:nvCxnSpPr>
        <p:spPr>
          <a:xfrm rot="-14946">
            <a:off x="1016014" y="2254250"/>
            <a:ext cx="2921000" cy="12700"/>
          </a:xfrm>
          <a:prstGeom prst="straightConnector1">
            <a:avLst/>
          </a:prstGeom>
          <a:solidFill>
            <a:srgbClr val="DEE0E3">
              <a:alpha val="100000"/>
            </a:srgbClr>
          </a:solidFill>
          <a:ln w="12700" cap="flat" cmpd="sng">
            <a:solidFill>
              <a:srgbClr val="ECF0F1">
                <a:alpha val="100000"/>
              </a:srgbClr>
            </a:solidFill>
            <a:prstDash val="solid"/>
            <a:round/>
            <a:headEnd type="none" w="med" len="med"/>
            <a:tailEnd type="none" w="med" len="med"/>
          </a:ln>
        </p:spPr>
      </p:cxnSp>
      <p:sp>
        <p:nvSpPr>
          <p:cNvPr id="9" name="AutoShape 9"/>
          <p:cNvSpPr/>
          <p:nvPr/>
        </p:nvSpPr>
        <p:spPr>
          <a:xfrm>
            <a:off x="1016000" y="2387600"/>
            <a:ext cx="2921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A6673"/>
                </a:solidFill>
                <a:latin typeface="Noto Sans SC" panose="020B0200000000000000" charset="-122"/>
                <a:ea typeface="Noto Sans SC" panose="020B0200000000000000" charset="-122"/>
                <a:cs typeface="Noto Sans SC" panose="020B0200000000000000" charset="-122"/>
                <a:sym typeface="Noto Sans SC" panose="020B0200000000000000" charset="-122"/>
              </a:rPr>
              <a:t>严格遵循CPRI标准协议，射频信号传输过程中无光衰减损耗。支持多模或单模光纤灵活选配，有效降低工程布线与硬件成本。</a:t>
            </a:r>
            <a:endParaRPr lang="en-US" sz="1100"/>
          </a:p>
        </p:txBody>
      </p:sp>
      <p:sp>
        <p:nvSpPr>
          <p:cNvPr id="10" name="AutoShape 10"/>
          <p:cNvSpPr/>
          <p:nvPr/>
        </p:nvSpPr>
        <p:spPr>
          <a:xfrm>
            <a:off x="4381500" y="1524000"/>
            <a:ext cx="3429000" cy="2222500"/>
          </a:xfrm>
          <a:prstGeom prst="roundRect">
            <a:avLst>
              <a:gd name="adj" fmla="val 0"/>
            </a:avLst>
          </a:prstGeom>
          <a:solidFill>
            <a:srgbClr val="FFFFFF">
              <a:alpha val="100000"/>
            </a:srgbClr>
          </a:solidFill>
          <a:ln w="12700" cap="flat" cmpd="sng">
            <a:solidFill>
              <a:srgbClr val="3498DB">
                <a:alpha val="15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35500" y="1752600"/>
            <a:ext cx="304800" cy="304800"/>
          </a:xfrm>
          <a:prstGeom prst="rect">
            <a:avLst/>
          </a:prstGeom>
        </p:spPr>
      </p:pic>
      <p:sp>
        <p:nvSpPr>
          <p:cNvPr id="12" name="AutoShape 12"/>
          <p:cNvSpPr/>
          <p:nvPr/>
        </p:nvSpPr>
        <p:spPr>
          <a:xfrm>
            <a:off x="5041900" y="17526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498DB"/>
                </a:solidFill>
                <a:latin typeface="Noto Sans SC" panose="020B0200000000000000" charset="-122"/>
                <a:ea typeface="Noto Sans SC" panose="020B0200000000000000" charset="-122"/>
                <a:cs typeface="Noto Sans SC" panose="020B0200000000000000" charset="-122"/>
                <a:sym typeface="Noto Sans SC" panose="020B0200000000000000" charset="-122"/>
              </a:rPr>
              <a:t>02 数字中频处理</a:t>
            </a:r>
            <a:endParaRPr lang="en-US" sz="1100"/>
          </a:p>
        </p:txBody>
      </p:sp>
      <p:cxnSp>
        <p:nvCxnSpPr>
          <p:cNvPr id="13" name="Connector 13"/>
          <p:cNvCxnSpPr/>
          <p:nvPr/>
        </p:nvCxnSpPr>
        <p:spPr>
          <a:xfrm rot="-14946">
            <a:off x="4635514" y="2254250"/>
            <a:ext cx="2921000" cy="12700"/>
          </a:xfrm>
          <a:prstGeom prst="straightConnector1">
            <a:avLst/>
          </a:prstGeom>
          <a:solidFill>
            <a:srgbClr val="DEE0E3">
              <a:alpha val="100000"/>
            </a:srgbClr>
          </a:solidFill>
          <a:ln w="12700" cap="flat" cmpd="sng">
            <a:solidFill>
              <a:srgbClr val="ECF0F1">
                <a:alpha val="100000"/>
              </a:srgbClr>
            </a:solidFill>
            <a:prstDash val="solid"/>
            <a:round/>
            <a:headEnd type="none" w="med" len="med"/>
            <a:tailEnd type="none" w="med" len="med"/>
          </a:ln>
        </p:spPr>
      </p:cxnSp>
      <p:sp>
        <p:nvSpPr>
          <p:cNvPr id="14" name="AutoShape 14"/>
          <p:cNvSpPr/>
          <p:nvPr/>
        </p:nvSpPr>
        <p:spPr>
          <a:xfrm>
            <a:off x="4635500" y="2387600"/>
            <a:ext cx="2921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A6673"/>
                </a:solidFill>
                <a:latin typeface="Noto Sans SC" panose="020B0200000000000000" charset="-122"/>
                <a:ea typeface="Noto Sans SC" panose="020B0200000000000000" charset="-122"/>
                <a:cs typeface="Noto Sans SC" panose="020B0200000000000000" charset="-122"/>
                <a:sym typeface="Noto Sans SC" panose="020B0200000000000000" charset="-122"/>
              </a:rPr>
              <a:t>采用全数字化中频处理架构，摒弃传统模拟链路失真问题。大幅提升信号动态调控范围与处理精度，确保信号传输的高保真。</a:t>
            </a:r>
            <a:endParaRPr lang="en-US" sz="1100"/>
          </a:p>
        </p:txBody>
      </p:sp>
      <p:sp>
        <p:nvSpPr>
          <p:cNvPr id="15" name="AutoShape 15"/>
          <p:cNvSpPr/>
          <p:nvPr/>
        </p:nvSpPr>
        <p:spPr>
          <a:xfrm>
            <a:off x="8001000" y="1524000"/>
            <a:ext cx="3429000" cy="2222500"/>
          </a:xfrm>
          <a:prstGeom prst="roundRect">
            <a:avLst>
              <a:gd name="adj" fmla="val 0"/>
            </a:avLst>
          </a:prstGeom>
          <a:solidFill>
            <a:srgbClr val="FFFFFF">
              <a:alpha val="100000"/>
            </a:srgbClr>
          </a:solidFill>
          <a:ln w="12700" cap="flat" cmpd="sng">
            <a:solidFill>
              <a:srgbClr val="3498DB">
                <a:alpha val="15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55000" y="1752600"/>
            <a:ext cx="304800" cy="304800"/>
          </a:xfrm>
          <a:prstGeom prst="rect">
            <a:avLst/>
          </a:prstGeom>
        </p:spPr>
      </p:pic>
      <p:sp>
        <p:nvSpPr>
          <p:cNvPr id="17" name="AutoShape 17"/>
          <p:cNvSpPr/>
          <p:nvPr/>
        </p:nvSpPr>
        <p:spPr>
          <a:xfrm>
            <a:off x="8661400" y="17526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498DB"/>
                </a:solidFill>
                <a:latin typeface="Noto Sans SC" panose="020B0200000000000000" charset="-122"/>
                <a:ea typeface="Noto Sans SC" panose="020B0200000000000000" charset="-122"/>
                <a:cs typeface="Noto Sans SC" panose="020B0200000000000000" charset="-122"/>
                <a:sym typeface="Noto Sans SC" panose="020B0200000000000000" charset="-122"/>
              </a:rPr>
              <a:t>03 FPGA多载波降噪</a:t>
            </a:r>
            <a:endParaRPr lang="en-US" sz="1100"/>
          </a:p>
        </p:txBody>
      </p:sp>
      <p:cxnSp>
        <p:nvCxnSpPr>
          <p:cNvPr id="18" name="Connector 18"/>
          <p:cNvCxnSpPr/>
          <p:nvPr/>
        </p:nvCxnSpPr>
        <p:spPr>
          <a:xfrm rot="-14946">
            <a:off x="8255014" y="2254250"/>
            <a:ext cx="2921000" cy="12700"/>
          </a:xfrm>
          <a:prstGeom prst="straightConnector1">
            <a:avLst/>
          </a:prstGeom>
          <a:solidFill>
            <a:srgbClr val="DEE0E3">
              <a:alpha val="100000"/>
            </a:srgbClr>
          </a:solidFill>
          <a:ln w="12700" cap="flat" cmpd="sng">
            <a:solidFill>
              <a:srgbClr val="ECF0F1">
                <a:alpha val="100000"/>
              </a:srgbClr>
            </a:solidFill>
            <a:prstDash val="solid"/>
            <a:round/>
            <a:headEnd type="none" w="med" len="med"/>
            <a:tailEnd type="none" w="med" len="med"/>
          </a:ln>
        </p:spPr>
      </p:cxnSp>
      <p:sp>
        <p:nvSpPr>
          <p:cNvPr id="19" name="AutoShape 19"/>
          <p:cNvSpPr/>
          <p:nvPr/>
        </p:nvSpPr>
        <p:spPr>
          <a:xfrm>
            <a:off x="8255000" y="2387600"/>
            <a:ext cx="2921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A6673"/>
                </a:solidFill>
                <a:latin typeface="Noto Sans SC" panose="020B0200000000000000" charset="-122"/>
                <a:ea typeface="Noto Sans SC" panose="020B0200000000000000" charset="-122"/>
                <a:cs typeface="Noto Sans SC" panose="020B0200000000000000" charset="-122"/>
                <a:sym typeface="Noto Sans SC" panose="020B0200000000000000" charset="-122"/>
              </a:rPr>
              <a:t>利用FPGA强大算力独立并行处理各载波与时隙信号，智能抑制带内噪声。支持时延精准校正，有效规避多径干扰带来的影响。</a:t>
            </a:r>
            <a:endParaRPr lang="en-US" sz="1100"/>
          </a:p>
        </p:txBody>
      </p:sp>
      <p:sp>
        <p:nvSpPr>
          <p:cNvPr id="20" name="AutoShape 20"/>
          <p:cNvSpPr/>
          <p:nvPr/>
        </p:nvSpPr>
        <p:spPr>
          <a:xfrm>
            <a:off x="762000" y="4000500"/>
            <a:ext cx="3429000" cy="2222500"/>
          </a:xfrm>
          <a:prstGeom prst="roundRect">
            <a:avLst>
              <a:gd name="adj" fmla="val 0"/>
            </a:avLst>
          </a:prstGeom>
          <a:solidFill>
            <a:srgbClr val="FFFFFF">
              <a:alpha val="100000"/>
            </a:srgbClr>
          </a:solidFill>
          <a:ln w="12700" cap="flat" cmpd="sng">
            <a:solidFill>
              <a:srgbClr val="3498DB">
                <a:alpha val="15000"/>
              </a:srgbClr>
            </a:solidFill>
            <a:prstDash val="solid"/>
            <a:round/>
          </a:ln>
        </p:spPr>
        <p:txBody>
          <a:bodyPr vert="horz" wrap="square" lIns="63500" tIns="63500" rIns="63500" bIns="63500" rtlCol="0" anchor="ctr"/>
          <a:lstStyle/>
          <a:p>
            <a:pPr algn="ctr">
              <a:defRPr/>
            </a:pPr>
          </a:p>
        </p:txBody>
      </p:sp>
      <p:pic>
        <p:nvPicPr>
          <p:cNvPr id="21" name="Picture 21"/>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016000" y="4229100"/>
            <a:ext cx="304800" cy="304800"/>
          </a:xfrm>
          <a:prstGeom prst="rect">
            <a:avLst/>
          </a:prstGeom>
        </p:spPr>
      </p:pic>
      <p:sp>
        <p:nvSpPr>
          <p:cNvPr id="22" name="AutoShape 22"/>
          <p:cNvSpPr/>
          <p:nvPr/>
        </p:nvSpPr>
        <p:spPr>
          <a:xfrm>
            <a:off x="1422400" y="42291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498DB"/>
                </a:solidFill>
                <a:latin typeface="Noto Sans SC" panose="020B0200000000000000" charset="-122"/>
                <a:ea typeface="Noto Sans SC" panose="020B0200000000000000" charset="-122"/>
                <a:cs typeface="Noto Sans SC" panose="020B0200000000000000" charset="-122"/>
                <a:sym typeface="Noto Sans SC" panose="020B0200000000000000" charset="-122"/>
              </a:rPr>
              <a:t>04 灵活组网模式</a:t>
            </a:r>
            <a:endParaRPr lang="en-US" sz="1100"/>
          </a:p>
        </p:txBody>
      </p:sp>
      <p:cxnSp>
        <p:nvCxnSpPr>
          <p:cNvPr id="23" name="Connector 23"/>
          <p:cNvCxnSpPr/>
          <p:nvPr/>
        </p:nvCxnSpPr>
        <p:spPr>
          <a:xfrm rot="-14946">
            <a:off x="1016014" y="4730750"/>
            <a:ext cx="2921000" cy="12700"/>
          </a:xfrm>
          <a:prstGeom prst="straightConnector1">
            <a:avLst/>
          </a:prstGeom>
          <a:solidFill>
            <a:srgbClr val="DEE0E3">
              <a:alpha val="100000"/>
            </a:srgbClr>
          </a:solidFill>
          <a:ln w="12700" cap="flat" cmpd="sng">
            <a:solidFill>
              <a:srgbClr val="ECF0F1">
                <a:alpha val="100000"/>
              </a:srgbClr>
            </a:solidFill>
            <a:prstDash val="solid"/>
            <a:round/>
            <a:headEnd type="none" w="med" len="med"/>
            <a:tailEnd type="none" w="med" len="med"/>
          </a:ln>
        </p:spPr>
      </p:cxnSp>
      <p:sp>
        <p:nvSpPr>
          <p:cNvPr id="24" name="AutoShape 24"/>
          <p:cNvSpPr/>
          <p:nvPr/>
        </p:nvSpPr>
        <p:spPr>
          <a:xfrm>
            <a:off x="1016000" y="4864100"/>
            <a:ext cx="2921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A6673"/>
                </a:solidFill>
                <a:latin typeface="Noto Sans SC" panose="020B0200000000000000" charset="-122"/>
                <a:ea typeface="Noto Sans SC" panose="020B0200000000000000" charset="-122"/>
                <a:cs typeface="Noto Sans SC" panose="020B0200000000000000" charset="-122"/>
                <a:sym typeface="Noto Sans SC" panose="020B0200000000000000" charset="-122"/>
              </a:rPr>
              <a:t>支持星型、链型、环形及混合组网等多种拓扑结构。单台近端机具备强大带载能力，最大可级联驱动64台远端设备。</a:t>
            </a:r>
            <a:endParaRPr lang="en-US" sz="1100"/>
          </a:p>
        </p:txBody>
      </p:sp>
      <p:sp>
        <p:nvSpPr>
          <p:cNvPr id="25" name="AutoShape 25"/>
          <p:cNvSpPr/>
          <p:nvPr/>
        </p:nvSpPr>
        <p:spPr>
          <a:xfrm>
            <a:off x="4381500" y="4000500"/>
            <a:ext cx="3429000" cy="2222500"/>
          </a:xfrm>
          <a:prstGeom prst="roundRect">
            <a:avLst>
              <a:gd name="adj" fmla="val 0"/>
            </a:avLst>
          </a:prstGeom>
          <a:solidFill>
            <a:srgbClr val="FFFFFF">
              <a:alpha val="100000"/>
            </a:srgbClr>
          </a:solidFill>
          <a:ln w="12700" cap="flat" cmpd="sng">
            <a:solidFill>
              <a:srgbClr val="3498DB">
                <a:alpha val="15000"/>
              </a:srgbClr>
            </a:solidFill>
            <a:prstDash val="solid"/>
            <a:round/>
          </a:ln>
        </p:spPr>
        <p:txBody>
          <a:bodyPr vert="horz" wrap="square" lIns="63500" tIns="63500" rIns="63500" bIns="63500" rtlCol="0" anchor="ctr"/>
          <a:lstStyle/>
          <a:p>
            <a:pPr algn="ctr">
              <a:defRPr/>
            </a:pPr>
          </a:p>
        </p:txBody>
      </p:sp>
      <p:pic>
        <p:nvPicPr>
          <p:cNvPr id="26" name="Picture 26"/>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635500" y="4229100"/>
            <a:ext cx="304800" cy="304800"/>
          </a:xfrm>
          <a:prstGeom prst="rect">
            <a:avLst/>
          </a:prstGeom>
        </p:spPr>
      </p:pic>
      <p:sp>
        <p:nvSpPr>
          <p:cNvPr id="27" name="AutoShape 27"/>
          <p:cNvSpPr/>
          <p:nvPr/>
        </p:nvSpPr>
        <p:spPr>
          <a:xfrm>
            <a:off x="5041900" y="42291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498DB"/>
                </a:solidFill>
                <a:latin typeface="Noto Sans SC" panose="020B0200000000000000" charset="-122"/>
                <a:ea typeface="Noto Sans SC" panose="020B0200000000000000" charset="-122"/>
                <a:cs typeface="Noto Sans SC" panose="020B0200000000000000" charset="-122"/>
                <a:sym typeface="Noto Sans SC" panose="020B0200000000000000" charset="-122"/>
              </a:rPr>
              <a:t>05 多途径远程监控</a:t>
            </a:r>
            <a:endParaRPr lang="en-US" sz="1100"/>
          </a:p>
        </p:txBody>
      </p:sp>
      <p:cxnSp>
        <p:nvCxnSpPr>
          <p:cNvPr id="28" name="Connector 28"/>
          <p:cNvCxnSpPr/>
          <p:nvPr/>
        </p:nvCxnSpPr>
        <p:spPr>
          <a:xfrm rot="-14946">
            <a:off x="4635514" y="4730750"/>
            <a:ext cx="2921000" cy="12700"/>
          </a:xfrm>
          <a:prstGeom prst="straightConnector1">
            <a:avLst/>
          </a:prstGeom>
          <a:solidFill>
            <a:srgbClr val="DEE0E3">
              <a:alpha val="100000"/>
            </a:srgbClr>
          </a:solidFill>
          <a:ln w="12700" cap="flat" cmpd="sng">
            <a:solidFill>
              <a:srgbClr val="ECF0F1">
                <a:alpha val="100000"/>
              </a:srgbClr>
            </a:solidFill>
            <a:prstDash val="solid"/>
            <a:round/>
            <a:headEnd type="none" w="med" len="med"/>
            <a:tailEnd type="none" w="med" len="med"/>
          </a:ln>
        </p:spPr>
      </p:cxnSp>
      <p:sp>
        <p:nvSpPr>
          <p:cNvPr id="29" name="AutoShape 29"/>
          <p:cNvSpPr/>
          <p:nvPr/>
        </p:nvSpPr>
        <p:spPr>
          <a:xfrm>
            <a:off x="4635500" y="4864100"/>
            <a:ext cx="2921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A6673"/>
                </a:solidFill>
                <a:latin typeface="Noto Sans SC" panose="020B0200000000000000" charset="-122"/>
                <a:ea typeface="Noto Sans SC" panose="020B0200000000000000" charset="-122"/>
                <a:cs typeface="Noto Sans SC" panose="020B0200000000000000" charset="-122"/>
                <a:sym typeface="Noto Sans SC" panose="020B0200000000000000" charset="-122"/>
              </a:rPr>
              <a:t>集成USB、4G、以太网及Web端监控通道，实时回传设备运行状态与关键参数。支持远程告警与故障诊断，运维更高效。</a:t>
            </a:r>
            <a:endParaRPr lang="en-US" sz="1100"/>
          </a:p>
        </p:txBody>
      </p:sp>
      <p:sp>
        <p:nvSpPr>
          <p:cNvPr id="30" name="AutoShape 30"/>
          <p:cNvSpPr/>
          <p:nvPr/>
        </p:nvSpPr>
        <p:spPr>
          <a:xfrm>
            <a:off x="8001000" y="4000500"/>
            <a:ext cx="3429000" cy="2222500"/>
          </a:xfrm>
          <a:prstGeom prst="roundRect">
            <a:avLst>
              <a:gd name="adj" fmla="val 0"/>
            </a:avLst>
          </a:prstGeom>
          <a:solidFill>
            <a:srgbClr val="FFFFFF">
              <a:alpha val="100000"/>
            </a:srgbClr>
          </a:solidFill>
          <a:ln w="12700" cap="flat" cmpd="sng">
            <a:solidFill>
              <a:srgbClr val="3498DB">
                <a:alpha val="15000"/>
              </a:srgbClr>
            </a:solidFill>
            <a:prstDash val="solid"/>
            <a:round/>
          </a:ln>
        </p:spPr>
        <p:txBody>
          <a:bodyPr vert="horz" wrap="square" lIns="63500" tIns="63500" rIns="63500" bIns="63500" rtlCol="0" anchor="ctr"/>
          <a:lstStyle/>
          <a:p>
            <a:pPr algn="ctr">
              <a:defRPr/>
            </a:pPr>
          </a:p>
        </p:txBody>
      </p:sp>
      <p:pic>
        <p:nvPicPr>
          <p:cNvPr id="31" name="Picture 31"/>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255000" y="4229100"/>
            <a:ext cx="304800" cy="304800"/>
          </a:xfrm>
          <a:prstGeom prst="rect">
            <a:avLst/>
          </a:prstGeom>
        </p:spPr>
      </p:pic>
      <p:sp>
        <p:nvSpPr>
          <p:cNvPr id="32" name="AutoShape 32"/>
          <p:cNvSpPr/>
          <p:nvPr/>
        </p:nvSpPr>
        <p:spPr>
          <a:xfrm>
            <a:off x="8661400" y="42291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498DB"/>
                </a:solidFill>
                <a:latin typeface="Noto Sans SC" panose="020B0200000000000000" charset="-122"/>
                <a:ea typeface="Noto Sans SC" panose="020B0200000000000000" charset="-122"/>
                <a:cs typeface="Noto Sans SC" panose="020B0200000000000000" charset="-122"/>
                <a:sym typeface="Noto Sans SC" panose="020B0200000000000000" charset="-122"/>
              </a:rPr>
              <a:t>06 全品类支持定制</a:t>
            </a:r>
            <a:endParaRPr lang="en-US" sz="1100"/>
          </a:p>
        </p:txBody>
      </p:sp>
      <p:cxnSp>
        <p:nvCxnSpPr>
          <p:cNvPr id="33" name="Connector 33"/>
          <p:cNvCxnSpPr/>
          <p:nvPr/>
        </p:nvCxnSpPr>
        <p:spPr>
          <a:xfrm rot="-14946">
            <a:off x="8255014" y="4730750"/>
            <a:ext cx="2921000" cy="12700"/>
          </a:xfrm>
          <a:prstGeom prst="straightConnector1">
            <a:avLst/>
          </a:prstGeom>
          <a:solidFill>
            <a:srgbClr val="DEE0E3">
              <a:alpha val="100000"/>
            </a:srgbClr>
          </a:solidFill>
          <a:ln w="12700" cap="flat" cmpd="sng">
            <a:solidFill>
              <a:srgbClr val="ECF0F1">
                <a:alpha val="100000"/>
              </a:srgbClr>
            </a:solidFill>
            <a:prstDash val="solid"/>
            <a:round/>
            <a:headEnd type="none" w="med" len="med"/>
            <a:tailEnd type="none" w="med" len="med"/>
          </a:ln>
        </p:spPr>
      </p:cxnSp>
      <p:sp>
        <p:nvSpPr>
          <p:cNvPr id="34" name="AutoShape 34"/>
          <p:cNvSpPr/>
          <p:nvPr/>
        </p:nvSpPr>
        <p:spPr>
          <a:xfrm>
            <a:off x="8255000" y="4864100"/>
            <a:ext cx="29210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A6673"/>
                </a:solidFill>
                <a:latin typeface="Noto Sans SC" panose="020B0200000000000000" charset="-122"/>
                <a:ea typeface="Noto Sans SC" panose="020B0200000000000000" charset="-122"/>
                <a:cs typeface="Noto Sans SC" panose="020B0200000000000000" charset="-122"/>
                <a:sym typeface="Noto Sans SC" panose="020B0200000000000000" charset="-122"/>
              </a:rPr>
              <a:t>覆盖全频段光纤直放站产品矩阵，可根据场景需求定制功率、频段及接口配置。快速响应个性化需求，适配各类复杂应用场景。</a:t>
            </a:r>
            <a:endParaRPr lang="en-US" sz="11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4F6F7">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4445000"/>
            <a:ext cx="3810000" cy="3810000"/>
          </a:xfrm>
          <a:prstGeom prst="ellipse">
            <a:avLst/>
          </a:prstGeom>
          <a:solidFill>
            <a:srgbClr val="3498DB">
              <a:alpha val="8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635000" y="-635000"/>
            <a:ext cx="2286000" cy="2286000"/>
          </a:xfrm>
          <a:prstGeom prst="ellipse">
            <a:avLst/>
          </a:prstGeom>
          <a:solidFill>
            <a:srgbClr val="3498DB">
              <a:alpha val="8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2C3E50"/>
                </a:solidFill>
                <a:latin typeface="Noto Sans SC" panose="020B0200000000000000" charset="-122"/>
                <a:ea typeface="Noto Sans SC" panose="020B0200000000000000" charset="-122"/>
                <a:cs typeface="Noto Sans SC" panose="020B0200000000000000" charset="-122"/>
                <a:sym typeface="Noto Sans SC" panose="020B0200000000000000" charset="-122"/>
              </a:rPr>
              <a:t>规格参数 - 有线耦合数字光纤直放站（近端机）</a:t>
            </a:r>
            <a:endParaRPr lang="en-US" sz="1100"/>
          </a:p>
        </p:txBody>
      </p:sp>
      <p:sp>
        <p:nvSpPr>
          <p:cNvPr id="5" name="AutoShape 5"/>
          <p:cNvSpPr/>
          <p:nvPr/>
        </p:nvSpPr>
        <p:spPr>
          <a:xfrm>
            <a:off x="762000" y="1460500"/>
            <a:ext cx="10668000" cy="25400"/>
          </a:xfrm>
          <a:prstGeom prst="roundRect">
            <a:avLst>
              <a:gd name="adj" fmla="val 0"/>
            </a:avLst>
          </a:prstGeom>
          <a:solidFill>
            <a:srgbClr val="3498DB">
              <a:alpha val="3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762000" y="1905000"/>
            <a:ext cx="5207000" cy="812800"/>
          </a:xfrm>
          <a:prstGeom prst="roundRect">
            <a:avLst>
              <a:gd name="adj" fmla="val 0"/>
            </a:avLst>
          </a:prstGeom>
          <a:solidFill>
            <a:srgbClr val="3498DB">
              <a:alpha val="8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952500" y="1905000"/>
            <a:ext cx="1651000" cy="812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5D6D7E"/>
                </a:solidFill>
                <a:latin typeface="Noto Sans SC" panose="020B0200000000000000" charset="-122"/>
                <a:ea typeface="Noto Sans SC" panose="020B0200000000000000" charset="-122"/>
                <a:cs typeface="Noto Sans SC" panose="020B0200000000000000" charset="-122"/>
                <a:sym typeface="Noto Sans SC" panose="020B0200000000000000" charset="-122"/>
              </a:rPr>
              <a:t>工作频段</a:t>
            </a:r>
            <a:endParaRPr lang="en-US" sz="1100"/>
          </a:p>
        </p:txBody>
      </p:sp>
      <p:sp>
        <p:nvSpPr>
          <p:cNvPr id="8" name="AutoShape 8"/>
          <p:cNvSpPr/>
          <p:nvPr/>
        </p:nvSpPr>
        <p:spPr>
          <a:xfrm>
            <a:off x="2603500" y="1905000"/>
            <a:ext cx="3238500" cy="8128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0" i="0" u="none" strike="noStrike">
                <a:solidFill>
                  <a:srgbClr val="2C3E50"/>
                </a:solidFill>
                <a:latin typeface="Noto Sans SC" panose="020B0200000000000000" charset="-122"/>
                <a:ea typeface="Noto Sans SC" panose="020B0200000000000000" charset="-122"/>
                <a:cs typeface="Noto Sans SC" panose="020B0200000000000000" charset="-122"/>
                <a:sym typeface="Noto Sans SC" panose="020B0200000000000000" charset="-122"/>
              </a:rPr>
              <a:t>支持TDD-LTE、5G NR及专网定制频段，灵活适配网络需求</a:t>
            </a:r>
            <a:endParaRPr lang="en-US" sz="1100"/>
          </a:p>
        </p:txBody>
      </p:sp>
      <p:sp>
        <p:nvSpPr>
          <p:cNvPr id="9" name="AutoShape 9"/>
          <p:cNvSpPr/>
          <p:nvPr/>
        </p:nvSpPr>
        <p:spPr>
          <a:xfrm>
            <a:off x="762000" y="2819400"/>
            <a:ext cx="5207000" cy="812800"/>
          </a:xfrm>
          <a:prstGeom prst="roundRect">
            <a:avLst>
              <a:gd name="adj" fmla="val 0"/>
            </a:avLst>
          </a:prstGeom>
          <a:solidFill>
            <a:srgbClr val="3498DB">
              <a:alpha val="8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952500" y="2819400"/>
            <a:ext cx="1651000" cy="812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5D6D7E"/>
                </a:solidFill>
                <a:latin typeface="Noto Sans SC" panose="020B0200000000000000" charset="-122"/>
                <a:ea typeface="Noto Sans SC" panose="020B0200000000000000" charset="-122"/>
                <a:cs typeface="Noto Sans SC" panose="020B0200000000000000" charset="-122"/>
                <a:sym typeface="Noto Sans SC" panose="020B0200000000000000" charset="-122"/>
              </a:rPr>
              <a:t>信号输入</a:t>
            </a:r>
            <a:endParaRPr lang="en-US" sz="1100"/>
          </a:p>
        </p:txBody>
      </p:sp>
      <p:sp>
        <p:nvSpPr>
          <p:cNvPr id="11" name="AutoShape 11"/>
          <p:cNvSpPr/>
          <p:nvPr/>
        </p:nvSpPr>
        <p:spPr>
          <a:xfrm>
            <a:off x="2603500" y="2819400"/>
            <a:ext cx="3238500" cy="812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2C3E50"/>
                </a:solidFill>
                <a:latin typeface="Noto Sans SC" panose="020B0200000000000000" charset="-122"/>
                <a:ea typeface="Noto Sans SC" panose="020B0200000000000000" charset="-122"/>
                <a:cs typeface="Noto Sans SC" panose="020B0200000000000000" charset="-122"/>
                <a:sym typeface="Noto Sans SC" panose="020B0200000000000000" charset="-122"/>
              </a:rPr>
              <a:t>标准CPRI光接口 (可选配置电接口，满足多样化组网)</a:t>
            </a:r>
            <a:endParaRPr lang="en-US" sz="1100"/>
          </a:p>
        </p:txBody>
      </p:sp>
      <p:sp>
        <p:nvSpPr>
          <p:cNvPr id="12" name="AutoShape 12"/>
          <p:cNvSpPr/>
          <p:nvPr/>
        </p:nvSpPr>
        <p:spPr>
          <a:xfrm>
            <a:off x="762000" y="3733800"/>
            <a:ext cx="5207000" cy="812800"/>
          </a:xfrm>
          <a:prstGeom prst="roundRect">
            <a:avLst>
              <a:gd name="adj" fmla="val 0"/>
            </a:avLst>
          </a:prstGeom>
          <a:solidFill>
            <a:srgbClr val="3498DB">
              <a:alpha val="8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952500" y="3733800"/>
            <a:ext cx="1651000" cy="812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5D6D7E"/>
                </a:solidFill>
                <a:latin typeface="Noto Sans SC" panose="020B0200000000000000" charset="-122"/>
                <a:ea typeface="Noto Sans SC" panose="020B0200000000000000" charset="-122"/>
                <a:cs typeface="Noto Sans SC" panose="020B0200000000000000" charset="-122"/>
                <a:sym typeface="Noto Sans SC" panose="020B0200000000000000" charset="-122"/>
              </a:rPr>
              <a:t>信号输出</a:t>
            </a:r>
            <a:endParaRPr lang="en-US" sz="1100"/>
          </a:p>
        </p:txBody>
      </p:sp>
      <p:sp>
        <p:nvSpPr>
          <p:cNvPr id="14" name="AutoShape 14"/>
          <p:cNvSpPr/>
          <p:nvPr/>
        </p:nvSpPr>
        <p:spPr>
          <a:xfrm>
            <a:off x="2603500" y="3733800"/>
            <a:ext cx="3238500" cy="812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2C3E50"/>
                </a:solidFill>
                <a:latin typeface="Noto Sans SC" panose="020B0200000000000000" charset="-122"/>
                <a:ea typeface="Noto Sans SC" panose="020B0200000000000000" charset="-122"/>
                <a:cs typeface="Noto Sans SC" panose="020B0200000000000000" charset="-122"/>
                <a:sym typeface="Noto Sans SC" panose="020B0200000000000000" charset="-122"/>
              </a:rPr>
              <a:t>标准CPRI光接口，保证信号传输的低损耗与高稳定性</a:t>
            </a:r>
            <a:endParaRPr lang="en-US" sz="1100"/>
          </a:p>
        </p:txBody>
      </p:sp>
      <p:sp>
        <p:nvSpPr>
          <p:cNvPr id="15" name="AutoShape 15"/>
          <p:cNvSpPr/>
          <p:nvPr/>
        </p:nvSpPr>
        <p:spPr>
          <a:xfrm>
            <a:off x="762000" y="4648200"/>
            <a:ext cx="5207000" cy="812800"/>
          </a:xfrm>
          <a:prstGeom prst="roundRect">
            <a:avLst>
              <a:gd name="adj" fmla="val 0"/>
            </a:avLst>
          </a:prstGeom>
          <a:solidFill>
            <a:srgbClr val="3498DB">
              <a:alpha val="15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952500" y="4648200"/>
            <a:ext cx="1651000" cy="812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498DB"/>
                </a:solidFill>
                <a:latin typeface="Noto Sans SC" panose="020B0200000000000000" charset="-122"/>
                <a:ea typeface="Noto Sans SC" panose="020B0200000000000000" charset="-122"/>
                <a:cs typeface="Noto Sans SC" panose="020B0200000000000000" charset="-122"/>
                <a:sym typeface="Noto Sans SC" panose="020B0200000000000000" charset="-122"/>
              </a:rPr>
              <a:t>噪声系数</a:t>
            </a:r>
            <a:endParaRPr lang="en-US" sz="1100"/>
          </a:p>
        </p:txBody>
      </p:sp>
      <p:sp>
        <p:nvSpPr>
          <p:cNvPr id="17" name="AutoShape 17"/>
          <p:cNvSpPr/>
          <p:nvPr/>
        </p:nvSpPr>
        <p:spPr>
          <a:xfrm>
            <a:off x="2603500" y="4648200"/>
            <a:ext cx="3238500" cy="812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3498DB"/>
                </a:solidFill>
                <a:latin typeface="Noto Sans SC" panose="020B0200000000000000" charset="-122"/>
                <a:ea typeface="Noto Sans SC" panose="020B0200000000000000" charset="-122"/>
                <a:cs typeface="Noto Sans SC" panose="020B0200000000000000" charset="-122"/>
                <a:sym typeface="Noto Sans SC" panose="020B0200000000000000" charset="-122"/>
              </a:rPr>
              <a:t>≤ 5 dB</a:t>
            </a:r>
            <a:r>
              <a:rPr lang="en-US" sz="1300" b="0" i="0" u="none" strike="noStrike">
                <a:solidFill>
                  <a:srgbClr val="7F8C8D"/>
                </a:solidFill>
                <a:latin typeface="Noto Sans SC" panose="020B0200000000000000" charset="-122"/>
                <a:ea typeface="Noto Sans SC" panose="020B0200000000000000" charset="-122"/>
                <a:cs typeface="Noto Sans SC" panose="020B0200000000000000" charset="-122"/>
                <a:sym typeface="Noto Sans SC" panose="020B0200000000000000" charset="-122"/>
              </a:rPr>
              <a:t>低噪声设计，确保上行信号质量优异</a:t>
            </a:r>
            <a:endParaRPr lang="en-US" sz="1100"/>
          </a:p>
        </p:txBody>
      </p:sp>
      <p:sp>
        <p:nvSpPr>
          <p:cNvPr id="18" name="AutoShape 18"/>
          <p:cNvSpPr/>
          <p:nvPr/>
        </p:nvSpPr>
        <p:spPr>
          <a:xfrm>
            <a:off x="762000" y="5562600"/>
            <a:ext cx="5207000" cy="812800"/>
          </a:xfrm>
          <a:prstGeom prst="roundRect">
            <a:avLst>
              <a:gd name="adj" fmla="val 0"/>
            </a:avLst>
          </a:prstGeom>
          <a:solidFill>
            <a:srgbClr val="3498DB">
              <a:alpha val="15000"/>
            </a:srgbClr>
          </a:solidFill>
          <a:ln w="25400" cap="flat" cmpd="sng">
            <a:noFill/>
            <a:prstDash val="solid"/>
            <a:round/>
          </a:ln>
        </p:spPr>
        <p:txBody>
          <a:bodyPr vert="horz" wrap="square" lIns="63500" tIns="63500" rIns="63500" bIns="63500" rtlCol="0" anchor="ctr"/>
          <a:lstStyle/>
          <a:p>
            <a:pPr algn="ctr">
              <a:defRPr/>
            </a:pPr>
          </a:p>
        </p:txBody>
      </p:sp>
      <p:sp>
        <p:nvSpPr>
          <p:cNvPr id="19" name="AutoShape 19"/>
          <p:cNvSpPr/>
          <p:nvPr/>
        </p:nvSpPr>
        <p:spPr>
          <a:xfrm>
            <a:off x="952500" y="5562600"/>
            <a:ext cx="1651000" cy="812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498DB"/>
                </a:solidFill>
                <a:latin typeface="Noto Sans SC" panose="020B0200000000000000" charset="-122"/>
                <a:ea typeface="Noto Sans SC" panose="020B0200000000000000" charset="-122"/>
                <a:cs typeface="Noto Sans SC" panose="020B0200000000000000" charset="-122"/>
                <a:sym typeface="Noto Sans SC" panose="020B0200000000000000" charset="-122"/>
              </a:rPr>
              <a:t>传输时延</a:t>
            </a:r>
            <a:endParaRPr lang="en-US" sz="1100"/>
          </a:p>
        </p:txBody>
      </p:sp>
      <p:sp>
        <p:nvSpPr>
          <p:cNvPr id="20" name="AutoShape 20"/>
          <p:cNvSpPr/>
          <p:nvPr/>
        </p:nvSpPr>
        <p:spPr>
          <a:xfrm>
            <a:off x="2603500" y="5562600"/>
            <a:ext cx="3238500" cy="812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3498DB"/>
                </a:solidFill>
                <a:latin typeface="Noto Sans SC" panose="020B0200000000000000" charset="-122"/>
                <a:ea typeface="Noto Sans SC" panose="020B0200000000000000" charset="-122"/>
                <a:cs typeface="Noto Sans SC" panose="020B0200000000000000" charset="-122"/>
                <a:sym typeface="Noto Sans SC" panose="020B0200000000000000" charset="-122"/>
              </a:rPr>
              <a:t>≤ 5 μs</a:t>
            </a:r>
            <a:r>
              <a:rPr lang="en-US" sz="1300" b="0" i="0" u="none" strike="noStrike">
                <a:solidFill>
                  <a:srgbClr val="7F8C8D"/>
                </a:solidFill>
                <a:latin typeface="Noto Sans SC" panose="020B0200000000000000" charset="-122"/>
                <a:ea typeface="Noto Sans SC" panose="020B0200000000000000" charset="-122"/>
                <a:cs typeface="Noto Sans SC" panose="020B0200000000000000" charset="-122"/>
                <a:sym typeface="Noto Sans SC" panose="020B0200000000000000" charset="-122"/>
              </a:rPr>
              <a:t>极致低时延，满足实时通信业务需求</a:t>
            </a:r>
            <a:endParaRPr lang="en-US" sz="1100"/>
          </a:p>
        </p:txBody>
      </p:sp>
      <p:sp>
        <p:nvSpPr>
          <p:cNvPr id="21" name="AutoShape 21"/>
          <p:cNvSpPr/>
          <p:nvPr/>
        </p:nvSpPr>
        <p:spPr>
          <a:xfrm>
            <a:off x="6223000" y="1905000"/>
            <a:ext cx="5207000" cy="812800"/>
          </a:xfrm>
          <a:prstGeom prst="roundRect">
            <a:avLst>
              <a:gd name="adj" fmla="val 0"/>
            </a:avLst>
          </a:prstGeom>
          <a:solidFill>
            <a:srgbClr val="3498DB">
              <a:alpha val="8000"/>
            </a:srgbClr>
          </a:solidFill>
          <a:ln w="25400" cap="flat" cmpd="sng">
            <a:noFill/>
            <a:prstDash val="solid"/>
            <a:round/>
          </a:ln>
        </p:spPr>
        <p:txBody>
          <a:bodyPr vert="horz" wrap="square" lIns="63500" tIns="63500" rIns="63500" bIns="63500" rtlCol="0" anchor="ctr"/>
          <a:lstStyle/>
          <a:p>
            <a:pPr algn="ctr">
              <a:defRPr/>
            </a:pPr>
          </a:p>
        </p:txBody>
      </p:sp>
      <p:sp>
        <p:nvSpPr>
          <p:cNvPr id="22" name="AutoShape 22"/>
          <p:cNvSpPr/>
          <p:nvPr/>
        </p:nvSpPr>
        <p:spPr>
          <a:xfrm>
            <a:off x="6413500" y="1905000"/>
            <a:ext cx="1651000" cy="812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5D6D7E"/>
                </a:solidFill>
                <a:latin typeface="Noto Sans SC" panose="020B0200000000000000" charset="-122"/>
                <a:ea typeface="Noto Sans SC" panose="020B0200000000000000" charset="-122"/>
                <a:cs typeface="Noto Sans SC" panose="020B0200000000000000" charset="-122"/>
                <a:sym typeface="Noto Sans SC" panose="020B0200000000000000" charset="-122"/>
              </a:rPr>
              <a:t>供电方式</a:t>
            </a:r>
            <a:endParaRPr lang="en-US" sz="1100"/>
          </a:p>
        </p:txBody>
      </p:sp>
      <p:sp>
        <p:nvSpPr>
          <p:cNvPr id="23" name="AutoShape 23"/>
          <p:cNvSpPr/>
          <p:nvPr/>
        </p:nvSpPr>
        <p:spPr>
          <a:xfrm>
            <a:off x="8064500" y="1905000"/>
            <a:ext cx="3238500" cy="812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2C3E50"/>
                </a:solidFill>
                <a:latin typeface="Noto Sans SC" panose="020B0200000000000000" charset="-122"/>
                <a:ea typeface="Noto Sans SC" panose="020B0200000000000000" charset="-122"/>
                <a:cs typeface="Noto Sans SC" panose="020B0200000000000000" charset="-122"/>
                <a:sym typeface="Noto Sans SC" panose="020B0200000000000000" charset="-122"/>
              </a:rPr>
              <a:t>支持 AC 220V 交流供电或 DC -48V 直流供电，适应机房环境</a:t>
            </a:r>
            <a:endParaRPr lang="en-US" sz="1100"/>
          </a:p>
        </p:txBody>
      </p:sp>
      <p:sp>
        <p:nvSpPr>
          <p:cNvPr id="24" name="AutoShape 24"/>
          <p:cNvSpPr/>
          <p:nvPr/>
        </p:nvSpPr>
        <p:spPr>
          <a:xfrm>
            <a:off x="6223000" y="2819400"/>
            <a:ext cx="5207000" cy="812800"/>
          </a:xfrm>
          <a:prstGeom prst="roundRect">
            <a:avLst>
              <a:gd name="adj" fmla="val 0"/>
            </a:avLst>
          </a:prstGeom>
          <a:solidFill>
            <a:srgbClr val="3498DB">
              <a:alpha val="8000"/>
            </a:srgbClr>
          </a:solidFill>
          <a:ln w="25400" cap="flat" cmpd="sng">
            <a:noFill/>
            <a:prstDash val="solid"/>
            <a:round/>
          </a:ln>
        </p:spPr>
        <p:txBody>
          <a:bodyPr vert="horz" wrap="square" lIns="63500" tIns="63500" rIns="63500" bIns="63500" rtlCol="0" anchor="ctr"/>
          <a:lstStyle/>
          <a:p>
            <a:pPr algn="ctr">
              <a:defRPr/>
            </a:pPr>
          </a:p>
        </p:txBody>
      </p:sp>
      <p:sp>
        <p:nvSpPr>
          <p:cNvPr id="25" name="AutoShape 25"/>
          <p:cNvSpPr/>
          <p:nvPr/>
        </p:nvSpPr>
        <p:spPr>
          <a:xfrm>
            <a:off x="6413500" y="2819400"/>
            <a:ext cx="1651000" cy="812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5D6D7E"/>
                </a:solidFill>
                <a:latin typeface="Noto Sans SC" panose="020B0200000000000000" charset="-122"/>
                <a:ea typeface="Noto Sans SC" panose="020B0200000000000000" charset="-122"/>
                <a:cs typeface="Noto Sans SC" panose="020B0200000000000000" charset="-122"/>
                <a:sym typeface="Noto Sans SC" panose="020B0200000000000000" charset="-122"/>
              </a:rPr>
              <a:t>整机功耗</a:t>
            </a:r>
            <a:endParaRPr lang="en-US" sz="1100"/>
          </a:p>
        </p:txBody>
      </p:sp>
      <p:sp>
        <p:nvSpPr>
          <p:cNvPr id="26" name="AutoShape 26"/>
          <p:cNvSpPr/>
          <p:nvPr/>
        </p:nvSpPr>
        <p:spPr>
          <a:xfrm>
            <a:off x="8064500" y="2819400"/>
            <a:ext cx="3238500" cy="812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2C3E50"/>
                </a:solidFill>
                <a:latin typeface="Noto Sans SC" panose="020B0200000000000000" charset="-122"/>
                <a:ea typeface="Noto Sans SC" panose="020B0200000000000000" charset="-122"/>
                <a:cs typeface="Noto Sans SC" panose="020B0200000000000000" charset="-122"/>
                <a:sym typeface="Noto Sans SC" panose="020B0200000000000000" charset="-122"/>
              </a:rPr>
              <a:t>≤ 80W，绿色节能设计，有效降低运营成本</a:t>
            </a:r>
            <a:endParaRPr lang="en-US" sz="1100"/>
          </a:p>
        </p:txBody>
      </p:sp>
      <p:sp>
        <p:nvSpPr>
          <p:cNvPr id="27" name="AutoShape 27"/>
          <p:cNvSpPr/>
          <p:nvPr/>
        </p:nvSpPr>
        <p:spPr>
          <a:xfrm>
            <a:off x="6223000" y="3733800"/>
            <a:ext cx="5207000" cy="812800"/>
          </a:xfrm>
          <a:prstGeom prst="roundRect">
            <a:avLst>
              <a:gd name="adj" fmla="val 0"/>
            </a:avLst>
          </a:prstGeom>
          <a:solidFill>
            <a:srgbClr val="3498DB">
              <a:alpha val="15000"/>
            </a:srgbClr>
          </a:solidFill>
          <a:ln w="25400" cap="flat" cmpd="sng">
            <a:noFill/>
            <a:prstDash val="solid"/>
            <a:round/>
          </a:ln>
        </p:spPr>
        <p:txBody>
          <a:bodyPr vert="horz" wrap="square" lIns="63500" tIns="63500" rIns="63500" bIns="63500" rtlCol="0" anchor="ctr"/>
          <a:lstStyle/>
          <a:p>
            <a:pPr algn="ctr">
              <a:defRPr/>
            </a:pPr>
          </a:p>
        </p:txBody>
      </p:sp>
      <p:sp>
        <p:nvSpPr>
          <p:cNvPr id="28" name="AutoShape 28"/>
          <p:cNvSpPr/>
          <p:nvPr/>
        </p:nvSpPr>
        <p:spPr>
          <a:xfrm>
            <a:off x="6413500" y="3733800"/>
            <a:ext cx="1651000" cy="812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498DB"/>
                </a:solidFill>
                <a:latin typeface="Noto Sans SC" panose="020B0200000000000000" charset="-122"/>
                <a:ea typeface="Noto Sans SC" panose="020B0200000000000000" charset="-122"/>
                <a:cs typeface="Noto Sans SC" panose="020B0200000000000000" charset="-122"/>
                <a:sym typeface="Noto Sans SC" panose="020B0200000000000000" charset="-122"/>
              </a:rPr>
              <a:t>工作温度</a:t>
            </a:r>
            <a:endParaRPr lang="en-US" sz="1100"/>
          </a:p>
        </p:txBody>
      </p:sp>
      <p:sp>
        <p:nvSpPr>
          <p:cNvPr id="29" name="AutoShape 29"/>
          <p:cNvSpPr/>
          <p:nvPr/>
        </p:nvSpPr>
        <p:spPr>
          <a:xfrm>
            <a:off x="8064500" y="3733800"/>
            <a:ext cx="3238500" cy="812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3498DB"/>
                </a:solidFill>
                <a:latin typeface="Noto Sans SC" panose="020B0200000000000000" charset="-122"/>
                <a:ea typeface="Noto Sans SC" panose="020B0200000000000000" charset="-122"/>
                <a:cs typeface="Noto Sans SC" panose="020B0200000000000000" charset="-122"/>
                <a:sym typeface="Noto Sans SC" panose="020B0200000000000000" charset="-122"/>
              </a:rPr>
              <a:t>-40℃ ~ +55℃</a:t>
            </a:r>
            <a:r>
              <a:rPr lang="en-US" sz="1300" b="0" i="0" u="none" strike="noStrike">
                <a:solidFill>
                  <a:srgbClr val="7F8C8D"/>
                </a:solidFill>
                <a:latin typeface="Noto Sans SC" panose="020B0200000000000000" charset="-122"/>
                <a:ea typeface="Noto Sans SC" panose="020B0200000000000000" charset="-122"/>
                <a:cs typeface="Noto Sans SC" panose="020B0200000000000000" charset="-122"/>
                <a:sym typeface="Noto Sans SC" panose="020B0200000000000000" charset="-122"/>
              </a:rPr>
              <a:t>宽温设计，适应严苛户外与机房环境</a:t>
            </a:r>
            <a:endParaRPr lang="en-US" sz="1100"/>
          </a:p>
        </p:txBody>
      </p:sp>
      <p:sp>
        <p:nvSpPr>
          <p:cNvPr id="30" name="AutoShape 30"/>
          <p:cNvSpPr/>
          <p:nvPr/>
        </p:nvSpPr>
        <p:spPr>
          <a:xfrm>
            <a:off x="6223000" y="4648200"/>
            <a:ext cx="5207000" cy="812800"/>
          </a:xfrm>
          <a:prstGeom prst="roundRect">
            <a:avLst>
              <a:gd name="adj" fmla="val 0"/>
            </a:avLst>
          </a:prstGeom>
          <a:solidFill>
            <a:srgbClr val="3498DB">
              <a:alpha val="8000"/>
            </a:srgbClr>
          </a:solidFill>
          <a:ln w="25400" cap="flat" cmpd="sng">
            <a:noFill/>
            <a:prstDash val="solid"/>
            <a:round/>
          </a:ln>
        </p:spPr>
        <p:txBody>
          <a:bodyPr vert="horz" wrap="square" lIns="63500" tIns="63500" rIns="63500" bIns="63500" rtlCol="0" anchor="ctr"/>
          <a:lstStyle/>
          <a:p>
            <a:pPr algn="ctr">
              <a:defRPr/>
            </a:pPr>
          </a:p>
        </p:txBody>
      </p:sp>
      <p:sp>
        <p:nvSpPr>
          <p:cNvPr id="31" name="AutoShape 31"/>
          <p:cNvSpPr/>
          <p:nvPr/>
        </p:nvSpPr>
        <p:spPr>
          <a:xfrm>
            <a:off x="6413500" y="4648200"/>
            <a:ext cx="1651000" cy="812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5D6D7E"/>
                </a:solidFill>
                <a:latin typeface="Noto Sans SC" panose="020B0200000000000000" charset="-122"/>
                <a:ea typeface="Noto Sans SC" panose="020B0200000000000000" charset="-122"/>
                <a:cs typeface="Noto Sans SC" panose="020B0200000000000000" charset="-122"/>
                <a:sym typeface="Noto Sans SC" panose="020B0200000000000000" charset="-122"/>
              </a:rPr>
              <a:t>设备尺寸</a:t>
            </a:r>
            <a:endParaRPr lang="en-US" sz="1100"/>
          </a:p>
        </p:txBody>
      </p:sp>
      <p:sp>
        <p:nvSpPr>
          <p:cNvPr id="32" name="AutoShape 32"/>
          <p:cNvSpPr/>
          <p:nvPr/>
        </p:nvSpPr>
        <p:spPr>
          <a:xfrm>
            <a:off x="8064500" y="4648200"/>
            <a:ext cx="3238500" cy="812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2C3E50"/>
                </a:solidFill>
                <a:latin typeface="Noto Sans SC" panose="020B0200000000000000" charset="-122"/>
                <a:ea typeface="Noto Sans SC" panose="020B0200000000000000" charset="-122"/>
                <a:cs typeface="Noto Sans SC" panose="020B0200000000000000" charset="-122"/>
                <a:sym typeface="Noto Sans SC" panose="020B0200000000000000" charset="-122"/>
              </a:rPr>
              <a:t>482mm×44mm×300mm (标准1U机架式设计，节省空间)</a:t>
            </a:r>
            <a:endParaRPr lang="en-US" sz="1100"/>
          </a:p>
        </p:txBody>
      </p:sp>
      <p:sp>
        <p:nvSpPr>
          <p:cNvPr id="33" name="AutoShape 33"/>
          <p:cNvSpPr/>
          <p:nvPr/>
        </p:nvSpPr>
        <p:spPr>
          <a:xfrm>
            <a:off x="6223000" y="5562600"/>
            <a:ext cx="5207000" cy="812800"/>
          </a:xfrm>
          <a:prstGeom prst="roundRect">
            <a:avLst>
              <a:gd name="adj" fmla="val 0"/>
            </a:avLst>
          </a:prstGeom>
          <a:solidFill>
            <a:srgbClr val="3498DB">
              <a:alpha val="8000"/>
            </a:srgbClr>
          </a:solidFill>
          <a:ln w="25400" cap="flat" cmpd="sng">
            <a:noFill/>
            <a:prstDash val="solid"/>
            <a:round/>
          </a:ln>
        </p:spPr>
        <p:txBody>
          <a:bodyPr vert="horz" wrap="square" lIns="63500" tIns="63500" rIns="63500" bIns="63500" rtlCol="0" anchor="ctr"/>
          <a:lstStyle/>
          <a:p>
            <a:pPr algn="ctr">
              <a:defRPr/>
            </a:pPr>
          </a:p>
        </p:txBody>
      </p:sp>
      <p:sp>
        <p:nvSpPr>
          <p:cNvPr id="34" name="AutoShape 34"/>
          <p:cNvSpPr/>
          <p:nvPr/>
        </p:nvSpPr>
        <p:spPr>
          <a:xfrm>
            <a:off x="6413500" y="5562600"/>
            <a:ext cx="1651000" cy="812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5D6D7E"/>
                </a:solidFill>
                <a:latin typeface="Noto Sans SC" panose="020B0200000000000000" charset="-122"/>
                <a:ea typeface="Noto Sans SC" panose="020B0200000000000000" charset="-122"/>
                <a:cs typeface="Noto Sans SC" panose="020B0200000000000000" charset="-122"/>
                <a:sym typeface="Noto Sans SC" panose="020B0200000000000000" charset="-122"/>
              </a:rPr>
              <a:t>整机重量</a:t>
            </a:r>
            <a:endParaRPr lang="en-US" sz="1100"/>
          </a:p>
        </p:txBody>
      </p:sp>
      <p:sp>
        <p:nvSpPr>
          <p:cNvPr id="35" name="AutoShape 35"/>
          <p:cNvSpPr/>
          <p:nvPr/>
        </p:nvSpPr>
        <p:spPr>
          <a:xfrm>
            <a:off x="8064500" y="5562600"/>
            <a:ext cx="3238500" cy="812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2C3E50"/>
                </a:solidFill>
                <a:latin typeface="Noto Sans SC" panose="020B0200000000000000" charset="-122"/>
                <a:ea typeface="Noto Sans SC" panose="020B0200000000000000" charset="-122"/>
                <a:cs typeface="Noto Sans SC" panose="020B0200000000000000" charset="-122"/>
                <a:sym typeface="Noto Sans SC" panose="020B0200000000000000" charset="-122"/>
              </a:rPr>
              <a:t>≤ 5 kg，轻便紧凑，便于运输与安装部署</a:t>
            </a:r>
            <a:endParaRPr lang="en-US" sz="1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4F6F7">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1270000"/>
            <a:ext cx="3810000" cy="3810000"/>
          </a:xfrm>
          <a:prstGeom prst="ellipse">
            <a:avLst/>
          </a:prstGeom>
          <a:solidFill>
            <a:srgbClr val="3498DB">
              <a:alpha val="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635000" y="5080000"/>
            <a:ext cx="2540000" cy="2540000"/>
          </a:xfrm>
          <a:prstGeom prst="ellipse">
            <a:avLst/>
          </a:prstGeom>
          <a:solidFill>
            <a:srgbClr val="3498DB">
              <a:alpha val="5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62000" y="508000"/>
            <a:ext cx="10668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2C3E50"/>
                </a:solidFill>
                <a:latin typeface="Noto Sans SC" panose="020B0200000000000000" charset="-122"/>
                <a:ea typeface="Noto Sans SC" panose="020B0200000000000000" charset="-122"/>
                <a:cs typeface="Noto Sans SC" panose="020B0200000000000000" charset="-122"/>
                <a:sym typeface="Noto Sans SC" panose="020B0200000000000000" charset="-122"/>
              </a:rPr>
              <a:t>规格参数 - 数字光纤直放站（远端机）</a:t>
            </a:r>
            <a:endParaRPr lang="en-US" sz="1100"/>
          </a:p>
        </p:txBody>
      </p:sp>
      <p:sp>
        <p:nvSpPr>
          <p:cNvPr id="5" name="AutoShape 5"/>
          <p:cNvSpPr/>
          <p:nvPr/>
        </p:nvSpPr>
        <p:spPr>
          <a:xfrm>
            <a:off x="762000" y="1651000"/>
            <a:ext cx="5207000" cy="812800"/>
          </a:xfrm>
          <a:prstGeom prst="roundRect">
            <a:avLst>
              <a:gd name="adj" fmla="val 0"/>
            </a:avLst>
          </a:prstGeom>
          <a:solidFill>
            <a:srgbClr val="FFFFFF">
              <a:alpha val="100000"/>
            </a:srgbClr>
          </a:solidFill>
          <a:ln w="12700" cap="flat" cmpd="sng">
            <a:solidFill>
              <a:srgbClr val="3498DB">
                <a:alpha val="20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762000" y="1651000"/>
            <a:ext cx="5207000" cy="38100"/>
          </a:xfrm>
          <a:prstGeom prst="roundRect">
            <a:avLst>
              <a:gd name="adj" fmla="val 0"/>
            </a:avLst>
          </a:prstGeom>
          <a:solidFill>
            <a:srgbClr val="3498DB">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952500" y="1803400"/>
            <a:ext cx="4953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3498DB"/>
                </a:solidFill>
                <a:latin typeface="Noto Sans SC" panose="020B0200000000000000" charset="-122"/>
                <a:ea typeface="Noto Sans SC" panose="020B0200000000000000" charset="-122"/>
                <a:cs typeface="Noto Sans SC" panose="020B0200000000000000" charset="-122"/>
                <a:sym typeface="Noto Sans SC" panose="020B0200000000000000" charset="-122"/>
              </a:rPr>
              <a:t>01 工作频段</a:t>
            </a:r>
            <a:r>
              <a:rPr lang="en-US" sz="1400" b="0" i="0" u="none" strike="noStrike">
                <a:solidFill>
                  <a:srgbClr val="505A64"/>
                </a:solidFill>
                <a:latin typeface="Noto Sans SC" panose="020B0200000000000000" charset="-122"/>
                <a:ea typeface="Noto Sans SC" panose="020B0200000000000000" charset="-122"/>
                <a:cs typeface="Noto Sans SC" panose="020B0200000000000000" charset="-122"/>
                <a:sym typeface="Noto Sans SC" panose="020B0200000000000000" charset="-122"/>
              </a:rPr>
              <a:t>与近端机配置完全一致，兼容主流移动通信网络制式</a:t>
            </a:r>
            <a:endParaRPr lang="en-US" sz="1100"/>
          </a:p>
        </p:txBody>
      </p:sp>
      <p:sp>
        <p:nvSpPr>
          <p:cNvPr id="8" name="AutoShape 8"/>
          <p:cNvSpPr/>
          <p:nvPr/>
        </p:nvSpPr>
        <p:spPr>
          <a:xfrm>
            <a:off x="762000" y="2565400"/>
            <a:ext cx="5207000" cy="812800"/>
          </a:xfrm>
          <a:prstGeom prst="roundRect">
            <a:avLst>
              <a:gd name="adj" fmla="val 0"/>
            </a:avLst>
          </a:prstGeom>
          <a:solidFill>
            <a:srgbClr val="FFFFFF">
              <a:alpha val="100000"/>
            </a:srgbClr>
          </a:solidFill>
          <a:ln w="12700" cap="flat" cmpd="sng">
            <a:solidFill>
              <a:srgbClr val="3498DB">
                <a:alpha val="20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762000" y="2565400"/>
            <a:ext cx="5207000" cy="38100"/>
          </a:xfrm>
          <a:prstGeom prst="roundRect">
            <a:avLst>
              <a:gd name="adj" fmla="val 0"/>
            </a:avLst>
          </a:prstGeom>
          <a:solidFill>
            <a:srgbClr val="3498DB">
              <a:alpha val="10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952500" y="2717800"/>
            <a:ext cx="4953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3498DB"/>
                </a:solidFill>
                <a:latin typeface="Noto Sans SC" panose="020B0200000000000000" charset="-122"/>
                <a:ea typeface="Noto Sans SC" panose="020B0200000000000000" charset="-122"/>
                <a:cs typeface="Noto Sans SC" panose="020B0200000000000000" charset="-122"/>
                <a:sym typeface="Noto Sans SC" panose="020B0200000000000000" charset="-122"/>
              </a:rPr>
              <a:t>02 信号输入</a:t>
            </a:r>
            <a:r>
              <a:rPr lang="en-US" sz="1400" b="0" i="0" u="none" strike="noStrike">
                <a:solidFill>
                  <a:srgbClr val="505A64"/>
                </a:solidFill>
                <a:latin typeface="Noto Sans SC" panose="020B0200000000000000" charset="-122"/>
                <a:ea typeface="Noto Sans SC" panose="020B0200000000000000" charset="-122"/>
                <a:cs typeface="Noto Sans SC" panose="020B0200000000000000" charset="-122"/>
                <a:sym typeface="Noto Sans SC" panose="020B0200000000000000" charset="-122"/>
              </a:rPr>
              <a:t>标准CPRI光接口（LC/FC可选），支持SFP光模块热插拔</a:t>
            </a:r>
            <a:endParaRPr lang="en-US" sz="1100"/>
          </a:p>
        </p:txBody>
      </p:sp>
      <p:sp>
        <p:nvSpPr>
          <p:cNvPr id="11" name="AutoShape 11"/>
          <p:cNvSpPr/>
          <p:nvPr/>
        </p:nvSpPr>
        <p:spPr>
          <a:xfrm>
            <a:off x="762000" y="3479800"/>
            <a:ext cx="5207000" cy="812800"/>
          </a:xfrm>
          <a:prstGeom prst="roundRect">
            <a:avLst>
              <a:gd name="adj" fmla="val 0"/>
            </a:avLst>
          </a:prstGeom>
          <a:solidFill>
            <a:srgbClr val="FFFFFF">
              <a:alpha val="100000"/>
            </a:srgbClr>
          </a:solidFill>
          <a:ln w="12700" cap="flat" cmpd="sng">
            <a:solidFill>
              <a:srgbClr val="3498DB">
                <a:alpha val="20000"/>
              </a:srgbClr>
            </a:solidFill>
            <a:prstDash val="solid"/>
            <a:round/>
          </a:ln>
        </p:spPr>
        <p:txBody>
          <a:bodyPr vert="horz" wrap="square" lIns="63500" tIns="63500" rIns="63500" bIns="63500" rtlCol="0" anchor="ctr"/>
          <a:lstStyle/>
          <a:p>
            <a:pPr algn="ctr">
              <a:defRPr/>
            </a:pPr>
          </a:p>
        </p:txBody>
      </p:sp>
      <p:sp>
        <p:nvSpPr>
          <p:cNvPr id="12" name="AutoShape 12"/>
          <p:cNvSpPr/>
          <p:nvPr/>
        </p:nvSpPr>
        <p:spPr>
          <a:xfrm>
            <a:off x="762000" y="3479800"/>
            <a:ext cx="5207000" cy="38100"/>
          </a:xfrm>
          <a:prstGeom prst="roundRect">
            <a:avLst>
              <a:gd name="adj" fmla="val 0"/>
            </a:avLst>
          </a:prstGeom>
          <a:solidFill>
            <a:srgbClr val="3498DB">
              <a:alpha val="100000"/>
            </a:srgbClr>
          </a:solidFill>
          <a:ln w="25400" cap="flat" cmpd="sng">
            <a:noFill/>
            <a:prstDash val="solid"/>
            <a:round/>
          </a:ln>
        </p:spPr>
        <p:txBody>
          <a:bodyPr vert="horz" wrap="square" lIns="63500" tIns="63500" rIns="63500" bIns="63500" rtlCol="0" anchor="ctr"/>
          <a:lstStyle/>
          <a:p>
            <a:pPr algn="ctr">
              <a:defRPr/>
            </a:pPr>
          </a:p>
        </p:txBody>
      </p:sp>
      <p:sp>
        <p:nvSpPr>
          <p:cNvPr id="13" name="AutoShape 13"/>
          <p:cNvSpPr/>
          <p:nvPr/>
        </p:nvSpPr>
        <p:spPr>
          <a:xfrm>
            <a:off x="952500" y="3632200"/>
            <a:ext cx="4953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3498DB"/>
                </a:solidFill>
                <a:latin typeface="Noto Sans SC" panose="020B0200000000000000" charset="-122"/>
                <a:ea typeface="Noto Sans SC" panose="020B0200000000000000" charset="-122"/>
                <a:cs typeface="Noto Sans SC" panose="020B0200000000000000" charset="-122"/>
                <a:sym typeface="Noto Sans SC" panose="020B0200000000000000" charset="-122"/>
              </a:rPr>
              <a:t>03 信号输出</a:t>
            </a:r>
            <a:r>
              <a:rPr lang="en-US" sz="1400" b="0" i="0" u="none" strike="noStrike">
                <a:solidFill>
                  <a:srgbClr val="505A64"/>
                </a:solidFill>
                <a:latin typeface="Noto Sans SC" panose="020B0200000000000000" charset="-122"/>
                <a:ea typeface="Noto Sans SC" panose="020B0200000000000000" charset="-122"/>
                <a:cs typeface="Noto Sans SC" panose="020B0200000000000000" charset="-122"/>
                <a:sym typeface="Noto Sans SC" panose="020B0200000000000000" charset="-122"/>
              </a:rPr>
              <a:t>N型/K型标准射频接口，50Ω特性阻抗，低驻波高隔离设计</a:t>
            </a:r>
            <a:endParaRPr lang="en-US" sz="1100"/>
          </a:p>
        </p:txBody>
      </p:sp>
      <p:sp>
        <p:nvSpPr>
          <p:cNvPr id="14" name="AutoShape 14"/>
          <p:cNvSpPr/>
          <p:nvPr/>
        </p:nvSpPr>
        <p:spPr>
          <a:xfrm>
            <a:off x="762000" y="4394200"/>
            <a:ext cx="5207000" cy="812800"/>
          </a:xfrm>
          <a:prstGeom prst="roundRect">
            <a:avLst>
              <a:gd name="adj" fmla="val 0"/>
            </a:avLst>
          </a:prstGeom>
          <a:solidFill>
            <a:srgbClr val="FFFFFF">
              <a:alpha val="100000"/>
            </a:srgbClr>
          </a:solidFill>
          <a:ln w="12700" cap="flat" cmpd="sng">
            <a:solidFill>
              <a:srgbClr val="3498DB">
                <a:alpha val="20000"/>
              </a:srgbClr>
            </a:solidFill>
            <a:prstDash val="solid"/>
            <a:round/>
          </a:ln>
        </p:spPr>
        <p:txBody>
          <a:bodyPr vert="horz" wrap="square" lIns="63500" tIns="63500" rIns="63500" bIns="63500" rtlCol="0" anchor="ctr"/>
          <a:lstStyle/>
          <a:p>
            <a:pPr algn="ctr">
              <a:defRPr/>
            </a:pPr>
          </a:p>
        </p:txBody>
      </p:sp>
      <p:sp>
        <p:nvSpPr>
          <p:cNvPr id="15" name="AutoShape 15"/>
          <p:cNvSpPr/>
          <p:nvPr/>
        </p:nvSpPr>
        <p:spPr>
          <a:xfrm>
            <a:off x="762000" y="4394200"/>
            <a:ext cx="5207000" cy="38100"/>
          </a:xfrm>
          <a:prstGeom prst="roundRect">
            <a:avLst>
              <a:gd name="adj" fmla="val 0"/>
            </a:avLst>
          </a:prstGeom>
          <a:solidFill>
            <a:srgbClr val="3498DB">
              <a:alpha val="100000"/>
            </a:srgbClr>
          </a:solidFill>
          <a:ln w="25400" cap="flat" cmpd="sng">
            <a:noFill/>
            <a:prstDash val="solid"/>
            <a:round/>
          </a:ln>
        </p:spPr>
        <p:txBody>
          <a:bodyPr vert="horz" wrap="square" lIns="63500" tIns="63500" rIns="63500" bIns="63500" rtlCol="0" anchor="ctr"/>
          <a:lstStyle/>
          <a:p>
            <a:pPr algn="ctr">
              <a:defRPr/>
            </a:pPr>
          </a:p>
        </p:txBody>
      </p:sp>
      <p:sp>
        <p:nvSpPr>
          <p:cNvPr id="16" name="AutoShape 16"/>
          <p:cNvSpPr/>
          <p:nvPr/>
        </p:nvSpPr>
        <p:spPr>
          <a:xfrm>
            <a:off x="952500" y="4546600"/>
            <a:ext cx="4953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3498DB"/>
                </a:solidFill>
                <a:latin typeface="Noto Sans SC" panose="020B0200000000000000" charset="-122"/>
                <a:ea typeface="Noto Sans SC" panose="020B0200000000000000" charset="-122"/>
                <a:cs typeface="Noto Sans SC" panose="020B0200000000000000" charset="-122"/>
                <a:sym typeface="Noto Sans SC" panose="020B0200000000000000" charset="-122"/>
              </a:rPr>
              <a:t>04 最大输出功率</a:t>
            </a:r>
            <a:r>
              <a:rPr lang="en-US" sz="1400" b="0" i="0" u="none" strike="noStrike">
                <a:solidFill>
                  <a:srgbClr val="505A64"/>
                </a:solidFill>
                <a:latin typeface="Noto Sans SC" panose="020B0200000000000000" charset="-122"/>
                <a:ea typeface="Noto Sans SC" panose="020B0200000000000000" charset="-122"/>
                <a:cs typeface="Noto Sans SC" panose="020B0200000000000000" charset="-122"/>
                <a:sym typeface="Noto Sans SC" panose="020B0200000000000000" charset="-122"/>
              </a:rPr>
              <a:t>1W / 5W / 10W / 20W 多档位可选，灵活匹配覆盖需求</a:t>
            </a:r>
            <a:endParaRPr lang="en-US" sz="1100"/>
          </a:p>
        </p:txBody>
      </p:sp>
      <p:sp>
        <p:nvSpPr>
          <p:cNvPr id="17" name="AutoShape 17"/>
          <p:cNvSpPr/>
          <p:nvPr/>
        </p:nvSpPr>
        <p:spPr>
          <a:xfrm>
            <a:off x="762000" y="5308600"/>
            <a:ext cx="5207000" cy="812800"/>
          </a:xfrm>
          <a:prstGeom prst="roundRect">
            <a:avLst>
              <a:gd name="adj" fmla="val 0"/>
            </a:avLst>
          </a:prstGeom>
          <a:solidFill>
            <a:srgbClr val="FFFFFF">
              <a:alpha val="100000"/>
            </a:srgbClr>
          </a:solidFill>
          <a:ln w="12700" cap="flat" cmpd="sng">
            <a:solidFill>
              <a:srgbClr val="3498DB">
                <a:alpha val="20000"/>
              </a:srgbClr>
            </a:solidFill>
            <a:prstDash val="solid"/>
            <a:round/>
          </a:ln>
        </p:spPr>
        <p:txBody>
          <a:bodyPr vert="horz" wrap="square" lIns="63500" tIns="63500" rIns="63500" bIns="63500" rtlCol="0" anchor="ctr"/>
          <a:lstStyle/>
          <a:p>
            <a:pPr algn="ctr">
              <a:defRPr/>
            </a:pPr>
          </a:p>
        </p:txBody>
      </p:sp>
      <p:sp>
        <p:nvSpPr>
          <p:cNvPr id="18" name="AutoShape 18"/>
          <p:cNvSpPr/>
          <p:nvPr/>
        </p:nvSpPr>
        <p:spPr>
          <a:xfrm>
            <a:off x="762000" y="5308600"/>
            <a:ext cx="5207000" cy="38100"/>
          </a:xfrm>
          <a:prstGeom prst="roundRect">
            <a:avLst>
              <a:gd name="adj" fmla="val 0"/>
            </a:avLst>
          </a:prstGeom>
          <a:solidFill>
            <a:srgbClr val="3498DB">
              <a:alpha val="100000"/>
            </a:srgbClr>
          </a:solidFill>
          <a:ln w="25400" cap="flat" cmpd="sng">
            <a:noFill/>
            <a:prstDash val="solid"/>
            <a:round/>
          </a:ln>
        </p:spPr>
        <p:txBody>
          <a:bodyPr vert="horz" wrap="square" lIns="63500" tIns="63500" rIns="63500" bIns="63500" rtlCol="0" anchor="ctr"/>
          <a:lstStyle/>
          <a:p>
            <a:pPr algn="ctr">
              <a:defRPr/>
            </a:pPr>
          </a:p>
        </p:txBody>
      </p:sp>
      <p:sp>
        <p:nvSpPr>
          <p:cNvPr id="19" name="AutoShape 19"/>
          <p:cNvSpPr/>
          <p:nvPr/>
        </p:nvSpPr>
        <p:spPr>
          <a:xfrm>
            <a:off x="952500" y="5461000"/>
            <a:ext cx="4953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3498DB"/>
                </a:solidFill>
                <a:latin typeface="Noto Sans SC" panose="020B0200000000000000" charset="-122"/>
                <a:ea typeface="Noto Sans SC" panose="020B0200000000000000" charset="-122"/>
                <a:cs typeface="Noto Sans SC" panose="020B0200000000000000" charset="-122"/>
                <a:sym typeface="Noto Sans SC" panose="020B0200000000000000" charset="-122"/>
              </a:rPr>
              <a:t>05 增益调节范围</a:t>
            </a:r>
            <a:r>
              <a:rPr lang="en-US" sz="1400" b="0" i="0" u="none" strike="noStrike">
                <a:solidFill>
                  <a:srgbClr val="505A64"/>
                </a:solidFill>
                <a:latin typeface="Noto Sans SC" panose="020B0200000000000000" charset="-122"/>
                <a:ea typeface="Noto Sans SC" panose="020B0200000000000000" charset="-122"/>
                <a:cs typeface="Noto Sans SC" panose="020B0200000000000000" charset="-122"/>
                <a:sym typeface="Noto Sans SC" panose="020B0200000000000000" charset="-122"/>
              </a:rPr>
              <a:t>0 ~ 60 dB连续可调，步进精度1dB，支持本地/远程控制</a:t>
            </a:r>
            <a:endParaRPr lang="en-US" sz="1100"/>
          </a:p>
        </p:txBody>
      </p:sp>
      <p:sp>
        <p:nvSpPr>
          <p:cNvPr id="20" name="AutoShape 20"/>
          <p:cNvSpPr/>
          <p:nvPr/>
        </p:nvSpPr>
        <p:spPr>
          <a:xfrm>
            <a:off x="6477000" y="1651000"/>
            <a:ext cx="5207000" cy="812800"/>
          </a:xfrm>
          <a:prstGeom prst="roundRect">
            <a:avLst>
              <a:gd name="adj" fmla="val 0"/>
            </a:avLst>
          </a:prstGeom>
          <a:solidFill>
            <a:srgbClr val="FFFFFF">
              <a:alpha val="100000"/>
            </a:srgbClr>
          </a:solidFill>
          <a:ln w="12700" cap="flat" cmpd="sng">
            <a:solidFill>
              <a:srgbClr val="3498DB">
                <a:alpha val="20000"/>
              </a:srgbClr>
            </a:solidFill>
            <a:prstDash val="solid"/>
            <a:round/>
          </a:ln>
        </p:spPr>
        <p:txBody>
          <a:bodyPr vert="horz" wrap="square" lIns="63500" tIns="63500" rIns="63500" bIns="63500" rtlCol="0" anchor="ctr"/>
          <a:lstStyle/>
          <a:p>
            <a:pPr algn="ctr">
              <a:defRPr/>
            </a:pPr>
          </a:p>
        </p:txBody>
      </p:sp>
      <p:sp>
        <p:nvSpPr>
          <p:cNvPr id="21" name="AutoShape 21"/>
          <p:cNvSpPr/>
          <p:nvPr/>
        </p:nvSpPr>
        <p:spPr>
          <a:xfrm>
            <a:off x="6477000" y="1651000"/>
            <a:ext cx="5207000" cy="38100"/>
          </a:xfrm>
          <a:prstGeom prst="roundRect">
            <a:avLst>
              <a:gd name="adj" fmla="val 0"/>
            </a:avLst>
          </a:prstGeom>
          <a:solidFill>
            <a:srgbClr val="3498DB">
              <a:alpha val="100000"/>
            </a:srgbClr>
          </a:solidFill>
          <a:ln w="25400" cap="flat" cmpd="sng">
            <a:noFill/>
            <a:prstDash val="solid"/>
            <a:round/>
          </a:ln>
        </p:spPr>
        <p:txBody>
          <a:bodyPr vert="horz" wrap="square" lIns="63500" tIns="63500" rIns="63500" bIns="63500" rtlCol="0" anchor="ctr"/>
          <a:lstStyle/>
          <a:p>
            <a:pPr algn="ctr">
              <a:defRPr/>
            </a:pPr>
          </a:p>
        </p:txBody>
      </p:sp>
      <p:sp>
        <p:nvSpPr>
          <p:cNvPr id="22" name="AutoShape 22"/>
          <p:cNvSpPr/>
          <p:nvPr/>
        </p:nvSpPr>
        <p:spPr>
          <a:xfrm>
            <a:off x="6667500" y="1803400"/>
            <a:ext cx="4953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3498DB"/>
                </a:solidFill>
                <a:latin typeface="Noto Sans SC" panose="020B0200000000000000" charset="-122"/>
                <a:ea typeface="Noto Sans SC" panose="020B0200000000000000" charset="-122"/>
                <a:cs typeface="Noto Sans SC" panose="020B0200000000000000" charset="-122"/>
                <a:sym typeface="Noto Sans SC" panose="020B0200000000000000" charset="-122"/>
              </a:rPr>
              <a:t>06 衰减调节范围</a:t>
            </a:r>
            <a:r>
              <a:rPr lang="en-US" sz="1400" b="0" i="0" u="none" strike="noStrike">
                <a:solidFill>
                  <a:srgbClr val="505A64"/>
                </a:solidFill>
                <a:latin typeface="Noto Sans SC" panose="020B0200000000000000" charset="-122"/>
                <a:ea typeface="Noto Sans SC" panose="020B0200000000000000" charset="-122"/>
                <a:cs typeface="Noto Sans SC" panose="020B0200000000000000" charset="-122"/>
                <a:sym typeface="Noto Sans SC" panose="020B0200000000000000" charset="-122"/>
              </a:rPr>
              <a:t>0 ~ 31 dB数字衰减，1dB步进，精确补偿链路损耗差异</a:t>
            </a:r>
            <a:endParaRPr lang="en-US" sz="1100"/>
          </a:p>
        </p:txBody>
      </p:sp>
      <p:sp>
        <p:nvSpPr>
          <p:cNvPr id="23" name="AutoShape 23"/>
          <p:cNvSpPr/>
          <p:nvPr/>
        </p:nvSpPr>
        <p:spPr>
          <a:xfrm>
            <a:off x="6477000" y="2565400"/>
            <a:ext cx="5207000" cy="812800"/>
          </a:xfrm>
          <a:prstGeom prst="roundRect">
            <a:avLst>
              <a:gd name="adj" fmla="val 0"/>
            </a:avLst>
          </a:prstGeom>
          <a:solidFill>
            <a:srgbClr val="FFFFFF">
              <a:alpha val="100000"/>
            </a:srgbClr>
          </a:solidFill>
          <a:ln w="12700" cap="flat" cmpd="sng">
            <a:solidFill>
              <a:srgbClr val="3498DB">
                <a:alpha val="20000"/>
              </a:srgbClr>
            </a:solidFill>
            <a:prstDash val="solid"/>
            <a:round/>
          </a:ln>
        </p:spPr>
        <p:txBody>
          <a:bodyPr vert="horz" wrap="square" lIns="63500" tIns="63500" rIns="63500" bIns="63500" rtlCol="0" anchor="ctr"/>
          <a:lstStyle/>
          <a:p>
            <a:pPr algn="ctr">
              <a:defRPr/>
            </a:pPr>
          </a:p>
        </p:txBody>
      </p:sp>
      <p:sp>
        <p:nvSpPr>
          <p:cNvPr id="24" name="AutoShape 24"/>
          <p:cNvSpPr/>
          <p:nvPr/>
        </p:nvSpPr>
        <p:spPr>
          <a:xfrm>
            <a:off x="6477000" y="2565400"/>
            <a:ext cx="5207000" cy="38100"/>
          </a:xfrm>
          <a:prstGeom prst="roundRect">
            <a:avLst>
              <a:gd name="adj" fmla="val 0"/>
            </a:avLst>
          </a:prstGeom>
          <a:solidFill>
            <a:srgbClr val="3498DB">
              <a:alpha val="100000"/>
            </a:srgbClr>
          </a:solidFill>
          <a:ln w="25400" cap="flat" cmpd="sng">
            <a:noFill/>
            <a:prstDash val="solid"/>
            <a:round/>
          </a:ln>
        </p:spPr>
        <p:txBody>
          <a:bodyPr vert="horz" wrap="square" lIns="63500" tIns="63500" rIns="63500" bIns="63500" rtlCol="0" anchor="ctr"/>
          <a:lstStyle/>
          <a:p>
            <a:pPr algn="ctr">
              <a:defRPr/>
            </a:pPr>
          </a:p>
        </p:txBody>
      </p:sp>
      <p:sp>
        <p:nvSpPr>
          <p:cNvPr id="25" name="AutoShape 25"/>
          <p:cNvSpPr/>
          <p:nvPr/>
        </p:nvSpPr>
        <p:spPr>
          <a:xfrm>
            <a:off x="6667500" y="2717800"/>
            <a:ext cx="4953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3498DB"/>
                </a:solidFill>
                <a:latin typeface="Noto Sans SC" panose="020B0200000000000000" charset="-122"/>
                <a:ea typeface="Noto Sans SC" panose="020B0200000000000000" charset="-122"/>
                <a:cs typeface="Noto Sans SC" panose="020B0200000000000000" charset="-122"/>
                <a:sym typeface="Noto Sans SC" panose="020B0200000000000000" charset="-122"/>
              </a:rPr>
              <a:t>07 驻波比指标</a:t>
            </a:r>
            <a:r>
              <a:rPr lang="en-US" sz="1400" b="0" i="0" u="none" strike="noStrike">
                <a:solidFill>
                  <a:srgbClr val="505A64"/>
                </a:solidFill>
                <a:latin typeface="Noto Sans SC" panose="020B0200000000000000" charset="-122"/>
                <a:ea typeface="Noto Sans SC" panose="020B0200000000000000" charset="-122"/>
                <a:cs typeface="Noto Sans SC" panose="020B0200000000000000" charset="-122"/>
                <a:sym typeface="Noto Sans SC" panose="020B0200000000000000" charset="-122"/>
              </a:rPr>
              <a:t>≤ 1.5（发射/接收端口），有效保护设备功放模块安全</a:t>
            </a:r>
            <a:endParaRPr lang="en-US" sz="1100"/>
          </a:p>
        </p:txBody>
      </p:sp>
      <p:sp>
        <p:nvSpPr>
          <p:cNvPr id="26" name="AutoShape 26"/>
          <p:cNvSpPr/>
          <p:nvPr/>
        </p:nvSpPr>
        <p:spPr>
          <a:xfrm>
            <a:off x="6477000" y="3479800"/>
            <a:ext cx="5207000" cy="812800"/>
          </a:xfrm>
          <a:prstGeom prst="roundRect">
            <a:avLst>
              <a:gd name="adj" fmla="val 0"/>
            </a:avLst>
          </a:prstGeom>
          <a:solidFill>
            <a:srgbClr val="FFFFFF">
              <a:alpha val="100000"/>
            </a:srgbClr>
          </a:solidFill>
          <a:ln w="12700" cap="flat" cmpd="sng">
            <a:solidFill>
              <a:srgbClr val="3498DB">
                <a:alpha val="20000"/>
              </a:srgbClr>
            </a:solidFill>
            <a:prstDash val="solid"/>
            <a:round/>
          </a:ln>
        </p:spPr>
        <p:txBody>
          <a:bodyPr vert="horz" wrap="square" lIns="63500" tIns="63500" rIns="63500" bIns="63500" rtlCol="0" anchor="ctr"/>
          <a:lstStyle/>
          <a:p>
            <a:pPr algn="ctr">
              <a:defRPr/>
            </a:pPr>
          </a:p>
        </p:txBody>
      </p:sp>
      <p:sp>
        <p:nvSpPr>
          <p:cNvPr id="27" name="AutoShape 27"/>
          <p:cNvSpPr/>
          <p:nvPr/>
        </p:nvSpPr>
        <p:spPr>
          <a:xfrm>
            <a:off x="6477000" y="3479800"/>
            <a:ext cx="5207000" cy="38100"/>
          </a:xfrm>
          <a:prstGeom prst="roundRect">
            <a:avLst>
              <a:gd name="adj" fmla="val 0"/>
            </a:avLst>
          </a:prstGeom>
          <a:solidFill>
            <a:srgbClr val="3498DB">
              <a:alpha val="100000"/>
            </a:srgbClr>
          </a:solidFill>
          <a:ln w="25400" cap="flat" cmpd="sng">
            <a:noFill/>
            <a:prstDash val="solid"/>
            <a:round/>
          </a:ln>
        </p:spPr>
        <p:txBody>
          <a:bodyPr vert="horz" wrap="square" lIns="63500" tIns="63500" rIns="63500" bIns="63500" rtlCol="0" anchor="ctr"/>
          <a:lstStyle/>
          <a:p>
            <a:pPr algn="ctr">
              <a:defRPr/>
            </a:pPr>
          </a:p>
        </p:txBody>
      </p:sp>
      <p:sp>
        <p:nvSpPr>
          <p:cNvPr id="28" name="AutoShape 28"/>
          <p:cNvSpPr/>
          <p:nvPr/>
        </p:nvSpPr>
        <p:spPr>
          <a:xfrm>
            <a:off x="6667500" y="3632200"/>
            <a:ext cx="4953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3498DB"/>
                </a:solidFill>
                <a:latin typeface="Noto Sans SC" panose="020B0200000000000000" charset="-122"/>
                <a:ea typeface="Noto Sans SC" panose="020B0200000000000000" charset="-122"/>
                <a:cs typeface="Noto Sans SC" panose="020B0200000000000000" charset="-122"/>
                <a:sym typeface="Noto Sans SC" panose="020B0200000000000000" charset="-122"/>
              </a:rPr>
              <a:t>08 供电方式</a:t>
            </a:r>
            <a:r>
              <a:rPr lang="en-US" sz="1400" b="0" i="0" u="none" strike="noStrike">
                <a:solidFill>
                  <a:srgbClr val="505A64"/>
                </a:solidFill>
                <a:latin typeface="Noto Sans SC" panose="020B0200000000000000" charset="-122"/>
                <a:ea typeface="Noto Sans SC" panose="020B0200000000000000" charset="-122"/>
                <a:cs typeface="Noto Sans SC" panose="020B0200000000000000" charset="-122"/>
                <a:sym typeface="Noto Sans SC" panose="020B0200000000000000" charset="-122"/>
              </a:rPr>
              <a:t>AC 220V / DC 12V / DC 48V / POE供电，适应多样化场景</a:t>
            </a:r>
            <a:endParaRPr lang="en-US" sz="1100"/>
          </a:p>
        </p:txBody>
      </p:sp>
      <p:sp>
        <p:nvSpPr>
          <p:cNvPr id="29" name="AutoShape 29"/>
          <p:cNvSpPr/>
          <p:nvPr/>
        </p:nvSpPr>
        <p:spPr>
          <a:xfrm>
            <a:off x="6477000" y="4394200"/>
            <a:ext cx="5207000" cy="812800"/>
          </a:xfrm>
          <a:prstGeom prst="roundRect">
            <a:avLst>
              <a:gd name="adj" fmla="val 0"/>
            </a:avLst>
          </a:prstGeom>
          <a:solidFill>
            <a:srgbClr val="FFFFFF">
              <a:alpha val="100000"/>
            </a:srgbClr>
          </a:solidFill>
          <a:ln w="12700" cap="flat" cmpd="sng">
            <a:solidFill>
              <a:srgbClr val="3498DB">
                <a:alpha val="20000"/>
              </a:srgbClr>
            </a:solidFill>
            <a:prstDash val="solid"/>
            <a:round/>
          </a:ln>
        </p:spPr>
        <p:txBody>
          <a:bodyPr vert="horz" wrap="square" lIns="63500" tIns="63500" rIns="63500" bIns="63500" rtlCol="0" anchor="ctr"/>
          <a:lstStyle/>
          <a:p>
            <a:pPr algn="ctr">
              <a:defRPr/>
            </a:pPr>
          </a:p>
        </p:txBody>
      </p:sp>
      <p:sp>
        <p:nvSpPr>
          <p:cNvPr id="30" name="AutoShape 30"/>
          <p:cNvSpPr/>
          <p:nvPr/>
        </p:nvSpPr>
        <p:spPr>
          <a:xfrm>
            <a:off x="6477000" y="4394200"/>
            <a:ext cx="5207000" cy="38100"/>
          </a:xfrm>
          <a:prstGeom prst="roundRect">
            <a:avLst>
              <a:gd name="adj" fmla="val 0"/>
            </a:avLst>
          </a:prstGeom>
          <a:solidFill>
            <a:srgbClr val="3498DB">
              <a:alpha val="100000"/>
            </a:srgbClr>
          </a:solidFill>
          <a:ln w="25400" cap="flat" cmpd="sng">
            <a:noFill/>
            <a:prstDash val="solid"/>
            <a:round/>
          </a:ln>
        </p:spPr>
        <p:txBody>
          <a:bodyPr vert="horz" wrap="square" lIns="63500" tIns="63500" rIns="63500" bIns="63500" rtlCol="0" anchor="ctr"/>
          <a:lstStyle/>
          <a:p>
            <a:pPr algn="ctr">
              <a:defRPr/>
            </a:pPr>
          </a:p>
        </p:txBody>
      </p:sp>
      <p:sp>
        <p:nvSpPr>
          <p:cNvPr id="31" name="AutoShape 31"/>
          <p:cNvSpPr/>
          <p:nvPr/>
        </p:nvSpPr>
        <p:spPr>
          <a:xfrm>
            <a:off x="6667500" y="4546600"/>
            <a:ext cx="4953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3498DB"/>
                </a:solidFill>
                <a:latin typeface="Noto Sans SC" panose="020B0200000000000000" charset="-122"/>
                <a:ea typeface="Noto Sans SC" panose="020B0200000000000000" charset="-122"/>
                <a:cs typeface="Noto Sans SC" panose="020B0200000000000000" charset="-122"/>
                <a:sym typeface="Noto Sans SC" panose="020B0200000000000000" charset="-122"/>
              </a:rPr>
              <a:t>09 整机功耗</a:t>
            </a:r>
            <a:r>
              <a:rPr lang="en-US" sz="1400" b="0" i="0" u="none" strike="noStrike">
                <a:solidFill>
                  <a:srgbClr val="505A64"/>
                </a:solidFill>
                <a:latin typeface="Noto Sans SC" panose="020B0200000000000000" charset="-122"/>
                <a:ea typeface="Noto Sans SC" panose="020B0200000000000000" charset="-122"/>
                <a:cs typeface="Noto Sans SC" panose="020B0200000000000000" charset="-122"/>
                <a:sym typeface="Noto Sans SC" panose="020B0200000000000000" charset="-122"/>
              </a:rPr>
              <a:t>随功率等级动态调整，典型值＜30W，高效节能设计</a:t>
            </a:r>
            <a:endParaRPr lang="en-US" sz="1100"/>
          </a:p>
        </p:txBody>
      </p:sp>
      <p:sp>
        <p:nvSpPr>
          <p:cNvPr id="32" name="AutoShape 32"/>
          <p:cNvSpPr/>
          <p:nvPr/>
        </p:nvSpPr>
        <p:spPr>
          <a:xfrm>
            <a:off x="6477000" y="5308600"/>
            <a:ext cx="5207000" cy="812800"/>
          </a:xfrm>
          <a:prstGeom prst="roundRect">
            <a:avLst>
              <a:gd name="adj" fmla="val 0"/>
            </a:avLst>
          </a:prstGeom>
          <a:solidFill>
            <a:srgbClr val="E74C3C">
              <a:alpha val="5000"/>
            </a:srgbClr>
          </a:solidFill>
          <a:ln w="12700" cap="flat" cmpd="sng">
            <a:solidFill>
              <a:srgbClr val="E74C3C">
                <a:alpha val="30000"/>
              </a:srgbClr>
            </a:solidFill>
            <a:prstDash val="solid"/>
            <a:round/>
          </a:ln>
        </p:spPr>
        <p:txBody>
          <a:bodyPr vert="horz" wrap="square" lIns="63500" tIns="63500" rIns="63500" bIns="63500" rtlCol="0" anchor="ctr"/>
          <a:lstStyle/>
          <a:p>
            <a:pPr algn="ctr">
              <a:defRPr/>
            </a:pPr>
          </a:p>
        </p:txBody>
      </p:sp>
      <p:sp>
        <p:nvSpPr>
          <p:cNvPr id="33" name="AutoShape 33"/>
          <p:cNvSpPr/>
          <p:nvPr/>
        </p:nvSpPr>
        <p:spPr>
          <a:xfrm>
            <a:off x="6477000" y="5308600"/>
            <a:ext cx="5207000" cy="38100"/>
          </a:xfrm>
          <a:prstGeom prst="roundRect">
            <a:avLst>
              <a:gd name="adj" fmla="val 0"/>
            </a:avLst>
          </a:prstGeom>
          <a:solidFill>
            <a:srgbClr val="E74C3C">
              <a:alpha val="100000"/>
            </a:srgbClr>
          </a:solidFill>
          <a:ln w="25400" cap="flat" cmpd="sng">
            <a:noFill/>
            <a:prstDash val="solid"/>
            <a:round/>
          </a:ln>
        </p:spPr>
        <p:txBody>
          <a:bodyPr vert="horz" wrap="square" lIns="63500" tIns="63500" rIns="63500" bIns="63500" rtlCol="0" anchor="ctr"/>
          <a:lstStyle/>
          <a:p>
            <a:pPr algn="ctr">
              <a:defRPr/>
            </a:pPr>
          </a:p>
        </p:txBody>
      </p:sp>
      <p:sp>
        <p:nvSpPr>
          <p:cNvPr id="34" name="AutoShape 34"/>
          <p:cNvSpPr/>
          <p:nvPr/>
        </p:nvSpPr>
        <p:spPr>
          <a:xfrm>
            <a:off x="6667500" y="5461000"/>
            <a:ext cx="4953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600" b="1" i="0" u="none" strike="noStrike">
                <a:solidFill>
                  <a:srgbClr val="E74C3C"/>
                </a:solidFill>
                <a:latin typeface="Noto Sans SC" panose="020B0200000000000000" charset="-122"/>
                <a:ea typeface="Noto Sans SC" panose="020B0200000000000000" charset="-122"/>
                <a:cs typeface="Noto Sans SC" panose="020B0200000000000000" charset="-122"/>
                <a:sym typeface="Noto Sans SC" panose="020B0200000000000000" charset="-122"/>
              </a:rPr>
              <a:t>10 工作温度范围</a:t>
            </a:r>
            <a:r>
              <a:rPr lang="en-US" sz="1400" b="1" i="0" u="none" strike="noStrike">
                <a:solidFill>
                  <a:srgbClr val="E74C3C"/>
                </a:solidFill>
                <a:latin typeface="Noto Sans SC" panose="020B0200000000000000" charset="-122"/>
                <a:ea typeface="Noto Sans SC" panose="020B0200000000000000" charset="-122"/>
                <a:cs typeface="Noto Sans SC" panose="020B0200000000000000" charset="-122"/>
                <a:sym typeface="Noto Sans SC" panose="020B0200000000000000" charset="-122"/>
              </a:rPr>
              <a:t>-40℃ ~ +55℃</a:t>
            </a:r>
            <a:r>
              <a:rPr lang="en-US" sz="1400" b="0" i="0" u="none" strike="noStrike">
                <a:solidFill>
                  <a:srgbClr val="505A64"/>
                </a:solidFill>
                <a:latin typeface="Noto Sans SC" panose="020B0200000000000000" charset="-122"/>
                <a:ea typeface="Noto Sans SC" panose="020B0200000000000000" charset="-122"/>
                <a:cs typeface="Noto Sans SC" panose="020B0200000000000000" charset="-122"/>
                <a:sym typeface="Noto Sans SC" panose="020B0200000000000000" charset="-122"/>
              </a:rPr>
              <a:t>，工业级宽温设计，适应极端户外环境</a:t>
            </a:r>
            <a:endParaRPr lang="en-US" sz="11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标题 50"/>
          <p:cNvSpPr>
            <a:spLocks noGrp="1"/>
          </p:cNvSpPr>
          <p:nvPr>
            <p:ph type="title"/>
            <p:custDataLst>
              <p:tags r:id="rId1"/>
            </p:custDataLst>
          </p:nvPr>
        </p:nvSpPr>
        <p:spPr>
          <a:xfrm>
            <a:off x="695960" y="360000"/>
            <a:ext cx="10800000" cy="720000"/>
          </a:xfrm>
        </p:spPr>
        <p:txBody>
          <a:bodyPr/>
          <a:lstStyle/>
          <a:p>
            <a:r>
              <a:rPr lang="zh-CN" altLang="en-US">
                <a:solidFill>
                  <a:schemeClr val="dk1"/>
                </a:solidFill>
              </a:rPr>
              <a:t>规格参数</a:t>
            </a:r>
            <a:r>
              <a:rPr lang="en-US" altLang="zh-CN">
                <a:solidFill>
                  <a:schemeClr val="dk1"/>
                </a:solidFill>
              </a:rPr>
              <a:t> - </a:t>
            </a:r>
            <a:r>
              <a:rPr lang="zh-CN" altLang="en-US">
                <a:solidFill>
                  <a:schemeClr val="dk1"/>
                </a:solidFill>
              </a:rPr>
              <a:t>数字光纤直放站（远端机）</a:t>
            </a:r>
            <a:endParaRPr lang="zh-CN" altLang="en-US">
              <a:solidFill>
                <a:schemeClr val="dk1"/>
              </a:solidFill>
            </a:endParaRPr>
          </a:p>
        </p:txBody>
      </p:sp>
      <p:sp>
        <p:nvSpPr>
          <p:cNvPr id="2" name="圆角矩形 15"/>
          <p:cNvSpPr/>
          <p:nvPr>
            <p:custDataLst>
              <p:tags r:id="rId2"/>
            </p:custDataLst>
          </p:nvPr>
        </p:nvSpPr>
        <p:spPr>
          <a:xfrm>
            <a:off x="695960" y="1461135"/>
            <a:ext cx="5325745" cy="835025"/>
          </a:xfrm>
          <a:prstGeom prst="roundRect">
            <a:avLst>
              <a:gd name="adj" fmla="val 22965"/>
            </a:avLst>
          </a:prstGeom>
          <a:solidFill>
            <a:schemeClr val="lt1">
              <a:lumMod val="100000"/>
              <a:alpha val="10000"/>
            </a:schemeClr>
          </a:solidFill>
          <a:ln>
            <a:gradFill>
              <a:gsLst>
                <a:gs pos="0">
                  <a:schemeClr val="accent1">
                    <a:alpha val="70000"/>
                  </a:schemeClr>
                </a:gs>
                <a:gs pos="100000">
                  <a:schemeClr val="accent1">
                    <a:alpha val="60000"/>
                  </a:schemeClr>
                </a:gs>
              </a:gsLst>
              <a:lin ang="10740000" scaled="1"/>
            </a:gradFill>
          </a:ln>
          <a:effectLst/>
        </p:spPr>
        <p:style>
          <a:lnRef idx="2">
            <a:schemeClr val="accent1">
              <a:lumMod val="75000"/>
            </a:schemeClr>
          </a:lnRef>
          <a:fillRef idx="1">
            <a:schemeClr val="accent1"/>
          </a:fillRef>
          <a:effectRef idx="0">
            <a:srgbClr val="FFFFFF"/>
          </a:effectRef>
          <a:fontRef idx="minor">
            <a:schemeClr val="lt1"/>
          </a:fontRef>
        </p:style>
        <p:txBody>
          <a:bodyPr lIns="683895" tIns="0" rIns="107950" rtlCol="0" anchor="ctr">
            <a:noAutofit/>
          </a:bodyPr>
          <a:p>
            <a:pPr indent="0" algn="l" fontAlgn="auto">
              <a:lnSpc>
                <a:spcPct val="130000"/>
              </a:lnSpc>
              <a:spcAft>
                <a:spcPts val="0"/>
              </a:spcAft>
            </a:pPr>
            <a:r>
              <a:rPr lang="en-US" altLang="en-US" sz="1400" dirty="0">
                <a:solidFill>
                  <a:schemeClr val="tx1">
                    <a:lumMod val="85000"/>
                    <a:lumOff val="15000"/>
                  </a:schemeClr>
                </a:solidFill>
                <a:sym typeface="+mn-ea"/>
              </a:rPr>
              <a:t>01 </a:t>
            </a:r>
            <a:r>
              <a:rPr lang="zh-CN" altLang="en-US" sz="1400" dirty="0">
                <a:solidFill>
                  <a:schemeClr val="tx1">
                    <a:lumMod val="85000"/>
                    <a:lumOff val="15000"/>
                  </a:schemeClr>
                </a:solidFill>
                <a:sym typeface="+mn-ea"/>
              </a:rPr>
              <a:t>工作频段与近端机配置完全一致，兼容主流移动通信网络制式</a:t>
            </a:r>
            <a:endParaRPr lang="zh-CN" altLang="en-US" sz="1400" dirty="0">
              <a:solidFill>
                <a:schemeClr val="tx1">
                  <a:lumMod val="85000"/>
                  <a:lumOff val="15000"/>
                </a:schemeClr>
              </a:solidFill>
              <a:sym typeface="+mn-ea"/>
            </a:endParaRPr>
          </a:p>
        </p:txBody>
      </p:sp>
      <p:sp>
        <p:nvSpPr>
          <p:cNvPr id="57" name="圆角矩形 56"/>
          <p:cNvSpPr/>
          <p:nvPr>
            <p:custDataLst>
              <p:tags r:id="rId3"/>
            </p:custDataLst>
          </p:nvPr>
        </p:nvSpPr>
        <p:spPr>
          <a:xfrm>
            <a:off x="695960" y="2424430"/>
            <a:ext cx="5325745" cy="835025"/>
          </a:xfrm>
          <a:prstGeom prst="roundRect">
            <a:avLst>
              <a:gd name="adj" fmla="val 22965"/>
            </a:avLst>
          </a:prstGeom>
          <a:solidFill>
            <a:schemeClr val="lt1">
              <a:lumMod val="100000"/>
              <a:alpha val="10000"/>
            </a:schemeClr>
          </a:solidFill>
          <a:ln>
            <a:gradFill>
              <a:gsLst>
                <a:gs pos="0">
                  <a:schemeClr val="accent3">
                    <a:alpha val="70000"/>
                  </a:schemeClr>
                </a:gs>
                <a:gs pos="100000">
                  <a:schemeClr val="accent3">
                    <a:alpha val="60000"/>
                  </a:schemeClr>
                </a:gs>
              </a:gsLst>
              <a:lin ang="10740000" scaled="1"/>
            </a:gradFill>
          </a:ln>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683895" tIns="0" rIns="107950" numCol="1" spcCol="0" rtlCol="0" fromWordArt="0" anchor="ctr" anchorCtr="0" forceAA="0" compatLnSpc="1">
            <a:noAutofit/>
          </a:bodyPr>
          <a:p>
            <a:pPr lvl="0" algn="l">
              <a:lnSpc>
                <a:spcPct val="130000"/>
              </a:lnSpc>
              <a:spcAft>
                <a:spcPts val="0"/>
              </a:spcAft>
              <a:buClrTx/>
              <a:buSzTx/>
              <a:buFontTx/>
            </a:pPr>
            <a:r>
              <a:rPr lang="en-US" altLang="en-US" sz="1400" dirty="0">
                <a:solidFill>
                  <a:schemeClr val="tx1">
                    <a:lumMod val="85000"/>
                    <a:lumOff val="15000"/>
                  </a:schemeClr>
                </a:solidFill>
                <a:sym typeface="+mn-ea"/>
              </a:rPr>
              <a:t>02 </a:t>
            </a:r>
            <a:r>
              <a:rPr lang="zh-CN" altLang="en-US" sz="1400" dirty="0">
                <a:solidFill>
                  <a:schemeClr val="tx1">
                    <a:lumMod val="85000"/>
                    <a:lumOff val="15000"/>
                  </a:schemeClr>
                </a:solidFill>
                <a:sym typeface="+mn-ea"/>
              </a:rPr>
              <a:t>信号输入标准</a:t>
            </a:r>
            <a:r>
              <a:rPr lang="en-US" altLang="zh-CN" sz="1400" dirty="0">
                <a:solidFill>
                  <a:schemeClr val="tx1">
                    <a:lumMod val="85000"/>
                    <a:lumOff val="15000"/>
                  </a:schemeClr>
                </a:solidFill>
                <a:sym typeface="+mn-ea"/>
              </a:rPr>
              <a:t>CPRI</a:t>
            </a:r>
            <a:r>
              <a:rPr lang="zh-CN" altLang="en-US" sz="1400" dirty="0">
                <a:solidFill>
                  <a:schemeClr val="tx1">
                    <a:lumMod val="85000"/>
                    <a:lumOff val="15000"/>
                  </a:schemeClr>
                </a:solidFill>
                <a:sym typeface="+mn-ea"/>
              </a:rPr>
              <a:t>光接口（</a:t>
            </a:r>
            <a:r>
              <a:rPr lang="en-US" altLang="zh-CN" sz="1400" dirty="0">
                <a:solidFill>
                  <a:schemeClr val="tx1">
                    <a:lumMod val="85000"/>
                    <a:lumOff val="15000"/>
                  </a:schemeClr>
                </a:solidFill>
                <a:sym typeface="+mn-ea"/>
              </a:rPr>
              <a:t>LC/FC</a:t>
            </a:r>
            <a:r>
              <a:rPr lang="zh-CN" altLang="en-US" sz="1400" dirty="0">
                <a:solidFill>
                  <a:schemeClr val="tx1">
                    <a:lumMod val="85000"/>
                    <a:lumOff val="15000"/>
                  </a:schemeClr>
                </a:solidFill>
                <a:sym typeface="+mn-ea"/>
              </a:rPr>
              <a:t>可选），支持</a:t>
            </a:r>
            <a:r>
              <a:rPr lang="en-US" altLang="zh-CN" sz="1400" dirty="0">
                <a:solidFill>
                  <a:schemeClr val="tx1">
                    <a:lumMod val="85000"/>
                    <a:lumOff val="15000"/>
                  </a:schemeClr>
                </a:solidFill>
                <a:sym typeface="+mn-ea"/>
              </a:rPr>
              <a:t>SFP</a:t>
            </a:r>
            <a:r>
              <a:rPr lang="zh-CN" altLang="en-US" sz="1400" dirty="0">
                <a:solidFill>
                  <a:schemeClr val="tx1">
                    <a:lumMod val="85000"/>
                    <a:lumOff val="15000"/>
                  </a:schemeClr>
                </a:solidFill>
                <a:sym typeface="+mn-ea"/>
              </a:rPr>
              <a:t>光模块热插拔</a:t>
            </a:r>
            <a:endParaRPr lang="zh-CN" altLang="en-US" sz="1400" dirty="0">
              <a:solidFill>
                <a:schemeClr val="tx1">
                  <a:lumMod val="85000"/>
                  <a:lumOff val="15000"/>
                </a:schemeClr>
              </a:solidFill>
              <a:sym typeface="+mn-ea"/>
            </a:endParaRPr>
          </a:p>
        </p:txBody>
      </p:sp>
      <p:sp>
        <p:nvSpPr>
          <p:cNvPr id="60" name="圆角矩形 59"/>
          <p:cNvSpPr/>
          <p:nvPr>
            <p:custDataLst>
              <p:tags r:id="rId4"/>
            </p:custDataLst>
          </p:nvPr>
        </p:nvSpPr>
        <p:spPr>
          <a:xfrm>
            <a:off x="695960" y="3387725"/>
            <a:ext cx="5325745" cy="835025"/>
          </a:xfrm>
          <a:prstGeom prst="roundRect">
            <a:avLst>
              <a:gd name="adj" fmla="val 22965"/>
            </a:avLst>
          </a:prstGeom>
          <a:solidFill>
            <a:schemeClr val="lt1">
              <a:lumMod val="100000"/>
              <a:alpha val="10000"/>
            </a:schemeClr>
          </a:solidFill>
          <a:ln>
            <a:gradFill>
              <a:gsLst>
                <a:gs pos="0">
                  <a:schemeClr val="accent5">
                    <a:alpha val="70000"/>
                  </a:schemeClr>
                </a:gs>
                <a:gs pos="100000">
                  <a:schemeClr val="accent5">
                    <a:alpha val="60000"/>
                  </a:schemeClr>
                </a:gs>
              </a:gsLst>
              <a:lin ang="10740000" scaled="1"/>
            </a:gradFill>
          </a:ln>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683895" tIns="0" rIns="107950" numCol="1" spcCol="0" rtlCol="0" fromWordArt="0" anchor="ctr" anchorCtr="0" forceAA="0" compatLnSpc="1">
            <a:noAutofit/>
          </a:bodyPr>
          <a:p>
            <a:pPr lvl="0" algn="l">
              <a:lnSpc>
                <a:spcPct val="130000"/>
              </a:lnSpc>
              <a:spcAft>
                <a:spcPts val="0"/>
              </a:spcAft>
              <a:buClrTx/>
              <a:buSzTx/>
              <a:buFontTx/>
            </a:pPr>
            <a:r>
              <a:rPr lang="en-US" altLang="en-US" sz="1400" dirty="0">
                <a:solidFill>
                  <a:schemeClr val="tx1">
                    <a:lumMod val="85000"/>
                    <a:lumOff val="15000"/>
                  </a:schemeClr>
                </a:solidFill>
                <a:sym typeface="+mn-ea"/>
              </a:rPr>
              <a:t>03 </a:t>
            </a:r>
            <a:r>
              <a:rPr lang="zh-CN" altLang="en-US" sz="1400" dirty="0">
                <a:solidFill>
                  <a:schemeClr val="tx1">
                    <a:lumMod val="85000"/>
                    <a:lumOff val="15000"/>
                  </a:schemeClr>
                </a:solidFill>
                <a:sym typeface="+mn-ea"/>
              </a:rPr>
              <a:t>信号输出</a:t>
            </a:r>
            <a:r>
              <a:rPr lang="en-US" altLang="zh-CN" sz="1400" dirty="0">
                <a:solidFill>
                  <a:schemeClr val="tx1">
                    <a:lumMod val="85000"/>
                    <a:lumOff val="15000"/>
                  </a:schemeClr>
                </a:solidFill>
                <a:sym typeface="+mn-ea"/>
              </a:rPr>
              <a:t>N</a:t>
            </a:r>
            <a:r>
              <a:rPr lang="zh-CN" altLang="en-US" sz="1400" dirty="0">
                <a:solidFill>
                  <a:schemeClr val="tx1">
                    <a:lumMod val="85000"/>
                    <a:lumOff val="15000"/>
                  </a:schemeClr>
                </a:solidFill>
                <a:sym typeface="+mn-ea"/>
              </a:rPr>
              <a:t>型</a:t>
            </a:r>
            <a:r>
              <a:rPr lang="en-US" altLang="zh-CN" sz="1400" dirty="0">
                <a:solidFill>
                  <a:schemeClr val="tx1">
                    <a:lumMod val="85000"/>
                    <a:lumOff val="15000"/>
                  </a:schemeClr>
                </a:solidFill>
                <a:sym typeface="+mn-ea"/>
              </a:rPr>
              <a:t>/K</a:t>
            </a:r>
            <a:r>
              <a:rPr lang="zh-CN" altLang="en-US" sz="1400" dirty="0">
                <a:solidFill>
                  <a:schemeClr val="tx1">
                    <a:lumMod val="85000"/>
                    <a:lumOff val="15000"/>
                  </a:schemeClr>
                </a:solidFill>
                <a:sym typeface="+mn-ea"/>
              </a:rPr>
              <a:t>型标准射频接口，</a:t>
            </a:r>
            <a:r>
              <a:rPr lang="en-US" altLang="zh-CN" sz="1400" dirty="0">
                <a:solidFill>
                  <a:schemeClr val="tx1">
                    <a:lumMod val="85000"/>
                    <a:lumOff val="15000"/>
                  </a:schemeClr>
                </a:solidFill>
                <a:sym typeface="+mn-ea"/>
              </a:rPr>
              <a:t>50Ω</a:t>
            </a:r>
            <a:r>
              <a:rPr lang="zh-CN" altLang="en-US" sz="1400" dirty="0">
                <a:solidFill>
                  <a:schemeClr val="tx1">
                    <a:lumMod val="85000"/>
                    <a:lumOff val="15000"/>
                  </a:schemeClr>
                </a:solidFill>
                <a:sym typeface="+mn-ea"/>
              </a:rPr>
              <a:t>特性阻抗，低驻波高隔离设计</a:t>
            </a:r>
            <a:endParaRPr lang="zh-CN" altLang="en-US" sz="1400" dirty="0">
              <a:solidFill>
                <a:schemeClr val="tx1">
                  <a:lumMod val="85000"/>
                  <a:lumOff val="15000"/>
                </a:schemeClr>
              </a:solidFill>
              <a:sym typeface="+mn-ea"/>
            </a:endParaRPr>
          </a:p>
        </p:txBody>
      </p:sp>
      <p:sp>
        <p:nvSpPr>
          <p:cNvPr id="65" name="圆角矩形 64"/>
          <p:cNvSpPr/>
          <p:nvPr>
            <p:custDataLst>
              <p:tags r:id="rId5"/>
            </p:custDataLst>
          </p:nvPr>
        </p:nvSpPr>
        <p:spPr>
          <a:xfrm>
            <a:off x="695960" y="4351020"/>
            <a:ext cx="5325745" cy="835025"/>
          </a:xfrm>
          <a:prstGeom prst="roundRect">
            <a:avLst>
              <a:gd name="adj" fmla="val 22965"/>
            </a:avLst>
          </a:prstGeom>
          <a:solidFill>
            <a:schemeClr val="lt1">
              <a:lumMod val="100000"/>
              <a:alpha val="10000"/>
            </a:schemeClr>
          </a:solidFill>
          <a:ln>
            <a:gradFill>
              <a:gsLst>
                <a:gs pos="0">
                  <a:schemeClr val="accent1">
                    <a:alpha val="70000"/>
                  </a:schemeClr>
                </a:gs>
                <a:gs pos="100000">
                  <a:schemeClr val="accent1">
                    <a:alpha val="60000"/>
                  </a:schemeClr>
                </a:gs>
              </a:gsLst>
              <a:lin ang="10740000" scaled="1"/>
            </a:gradFill>
          </a:ln>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683895" tIns="0" rIns="107950" numCol="1" spcCol="0" rtlCol="0" fromWordArt="0" anchor="ctr" anchorCtr="0" forceAA="0" compatLnSpc="1">
            <a:noAutofit/>
          </a:bodyPr>
          <a:p>
            <a:pPr lvl="0" algn="l">
              <a:lnSpc>
                <a:spcPct val="130000"/>
              </a:lnSpc>
              <a:spcAft>
                <a:spcPts val="0"/>
              </a:spcAft>
              <a:buClrTx/>
              <a:buSzTx/>
              <a:buFontTx/>
            </a:pPr>
            <a:r>
              <a:rPr lang="en-US" altLang="en-US" sz="1400" dirty="0">
                <a:solidFill>
                  <a:schemeClr val="tx1">
                    <a:lumMod val="85000"/>
                    <a:lumOff val="15000"/>
                  </a:schemeClr>
                </a:solidFill>
                <a:sym typeface="+mn-ea"/>
              </a:rPr>
              <a:t>04 </a:t>
            </a:r>
            <a:r>
              <a:rPr lang="zh-CN" altLang="en-US" sz="1400" dirty="0">
                <a:solidFill>
                  <a:schemeClr val="tx1">
                    <a:lumMod val="85000"/>
                    <a:lumOff val="15000"/>
                  </a:schemeClr>
                </a:solidFill>
                <a:sym typeface="+mn-ea"/>
              </a:rPr>
              <a:t>最大输出功率</a:t>
            </a:r>
            <a:r>
              <a:rPr lang="en-US" altLang="zh-CN" sz="1400" dirty="0">
                <a:solidFill>
                  <a:schemeClr val="tx1">
                    <a:lumMod val="85000"/>
                    <a:lumOff val="15000"/>
                  </a:schemeClr>
                </a:solidFill>
                <a:sym typeface="+mn-ea"/>
              </a:rPr>
              <a:t>1W / 5W / 10W / 20W </a:t>
            </a:r>
            <a:r>
              <a:rPr lang="zh-CN" altLang="en-US" sz="1400" dirty="0">
                <a:solidFill>
                  <a:schemeClr val="tx1">
                    <a:lumMod val="85000"/>
                    <a:lumOff val="15000"/>
                  </a:schemeClr>
                </a:solidFill>
                <a:sym typeface="+mn-ea"/>
              </a:rPr>
              <a:t>多档位可选，灵活匹配覆盖需求</a:t>
            </a:r>
            <a:endParaRPr lang="zh-CN" altLang="en-US" sz="1400" dirty="0">
              <a:solidFill>
                <a:schemeClr val="tx1">
                  <a:lumMod val="85000"/>
                  <a:lumOff val="15000"/>
                </a:schemeClr>
              </a:solidFill>
              <a:sym typeface="+mn-ea"/>
            </a:endParaRPr>
          </a:p>
        </p:txBody>
      </p:sp>
      <p:sp>
        <p:nvSpPr>
          <p:cNvPr id="68" name="圆角矩形 67"/>
          <p:cNvSpPr/>
          <p:nvPr>
            <p:custDataLst>
              <p:tags r:id="rId6"/>
            </p:custDataLst>
          </p:nvPr>
        </p:nvSpPr>
        <p:spPr>
          <a:xfrm>
            <a:off x="695960" y="5314315"/>
            <a:ext cx="5325745" cy="835025"/>
          </a:xfrm>
          <a:prstGeom prst="roundRect">
            <a:avLst>
              <a:gd name="adj" fmla="val 22965"/>
            </a:avLst>
          </a:prstGeom>
          <a:solidFill>
            <a:schemeClr val="lt1">
              <a:lumMod val="100000"/>
              <a:alpha val="10000"/>
            </a:schemeClr>
          </a:solidFill>
          <a:ln>
            <a:gradFill>
              <a:gsLst>
                <a:gs pos="0">
                  <a:schemeClr val="accent3">
                    <a:alpha val="70000"/>
                  </a:schemeClr>
                </a:gs>
                <a:gs pos="100000">
                  <a:schemeClr val="accent3">
                    <a:alpha val="60000"/>
                  </a:schemeClr>
                </a:gs>
              </a:gsLst>
              <a:lin ang="10740000" scaled="1"/>
            </a:gradFill>
          </a:ln>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683895" tIns="0" rIns="107950" numCol="1" spcCol="0" rtlCol="0" fromWordArt="0" anchor="ctr" anchorCtr="0" forceAA="0" compatLnSpc="1">
            <a:noAutofit/>
          </a:bodyPr>
          <a:p>
            <a:pPr lvl="0" algn="l">
              <a:lnSpc>
                <a:spcPct val="130000"/>
              </a:lnSpc>
              <a:spcAft>
                <a:spcPts val="0"/>
              </a:spcAft>
              <a:buClrTx/>
              <a:buSzTx/>
              <a:buFontTx/>
            </a:pPr>
            <a:r>
              <a:rPr lang="en-US" altLang="en-US" sz="1400" dirty="0">
                <a:solidFill>
                  <a:schemeClr val="tx1">
                    <a:lumMod val="85000"/>
                    <a:lumOff val="15000"/>
                  </a:schemeClr>
                </a:solidFill>
                <a:sym typeface="+mn-ea"/>
              </a:rPr>
              <a:t>05 </a:t>
            </a:r>
            <a:r>
              <a:rPr lang="zh-CN" altLang="en-US" sz="1400" dirty="0">
                <a:solidFill>
                  <a:schemeClr val="tx1">
                    <a:lumMod val="85000"/>
                    <a:lumOff val="15000"/>
                  </a:schemeClr>
                </a:solidFill>
                <a:sym typeface="+mn-ea"/>
              </a:rPr>
              <a:t>增益调节范围</a:t>
            </a:r>
            <a:r>
              <a:rPr lang="en-US" altLang="zh-CN" sz="1400" dirty="0">
                <a:solidFill>
                  <a:schemeClr val="tx1">
                    <a:lumMod val="85000"/>
                    <a:lumOff val="15000"/>
                  </a:schemeClr>
                </a:solidFill>
                <a:sym typeface="+mn-ea"/>
              </a:rPr>
              <a:t>0 ~ 60 dB</a:t>
            </a:r>
            <a:r>
              <a:rPr lang="zh-CN" altLang="en-US" sz="1400" dirty="0">
                <a:solidFill>
                  <a:schemeClr val="tx1">
                    <a:lumMod val="85000"/>
                    <a:lumOff val="15000"/>
                  </a:schemeClr>
                </a:solidFill>
                <a:sym typeface="+mn-ea"/>
              </a:rPr>
              <a:t>连续可调，步进精度</a:t>
            </a:r>
            <a:r>
              <a:rPr lang="en-US" altLang="zh-CN" sz="1400" dirty="0">
                <a:solidFill>
                  <a:schemeClr val="tx1">
                    <a:lumMod val="85000"/>
                    <a:lumOff val="15000"/>
                  </a:schemeClr>
                </a:solidFill>
                <a:sym typeface="+mn-ea"/>
              </a:rPr>
              <a:t>1dB</a:t>
            </a:r>
            <a:r>
              <a:rPr lang="zh-CN" altLang="en-US" sz="1400" dirty="0">
                <a:solidFill>
                  <a:schemeClr val="tx1">
                    <a:lumMod val="85000"/>
                    <a:lumOff val="15000"/>
                  </a:schemeClr>
                </a:solidFill>
                <a:sym typeface="+mn-ea"/>
              </a:rPr>
              <a:t>，支持本地</a:t>
            </a:r>
            <a:r>
              <a:rPr lang="en-US" altLang="zh-CN" sz="1400" dirty="0">
                <a:solidFill>
                  <a:schemeClr val="tx1">
                    <a:lumMod val="85000"/>
                    <a:lumOff val="15000"/>
                  </a:schemeClr>
                </a:solidFill>
                <a:sym typeface="+mn-ea"/>
              </a:rPr>
              <a:t>/</a:t>
            </a:r>
            <a:r>
              <a:rPr lang="zh-CN" altLang="en-US" sz="1400" dirty="0">
                <a:solidFill>
                  <a:schemeClr val="tx1">
                    <a:lumMod val="85000"/>
                    <a:lumOff val="15000"/>
                  </a:schemeClr>
                </a:solidFill>
                <a:sym typeface="+mn-ea"/>
              </a:rPr>
              <a:t>远程控制</a:t>
            </a:r>
            <a:endParaRPr lang="zh-CN" altLang="en-US" sz="1400" dirty="0">
              <a:solidFill>
                <a:schemeClr val="tx1">
                  <a:lumMod val="85000"/>
                  <a:lumOff val="15000"/>
                </a:schemeClr>
              </a:solidFill>
              <a:sym typeface="+mn-ea"/>
            </a:endParaRPr>
          </a:p>
        </p:txBody>
      </p:sp>
      <p:sp>
        <p:nvSpPr>
          <p:cNvPr id="71" name="圆角矩形 70"/>
          <p:cNvSpPr/>
          <p:nvPr>
            <p:custDataLst>
              <p:tags r:id="rId7"/>
            </p:custDataLst>
          </p:nvPr>
        </p:nvSpPr>
        <p:spPr>
          <a:xfrm>
            <a:off x="6170930" y="1461135"/>
            <a:ext cx="5325745" cy="835025"/>
          </a:xfrm>
          <a:prstGeom prst="roundRect">
            <a:avLst>
              <a:gd name="adj" fmla="val 22965"/>
            </a:avLst>
          </a:prstGeom>
          <a:solidFill>
            <a:schemeClr val="lt1">
              <a:lumMod val="100000"/>
              <a:alpha val="10000"/>
            </a:schemeClr>
          </a:solidFill>
          <a:ln>
            <a:gradFill>
              <a:gsLst>
                <a:gs pos="0">
                  <a:schemeClr val="accent2">
                    <a:alpha val="70000"/>
                  </a:schemeClr>
                </a:gs>
                <a:gs pos="100000">
                  <a:schemeClr val="accent2">
                    <a:alpha val="60000"/>
                  </a:schemeClr>
                </a:gs>
              </a:gsLst>
              <a:lin ang="10740000" scaled="1"/>
            </a:gradFill>
          </a:ln>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683895" tIns="0" rIns="107950" numCol="1" spcCol="0" rtlCol="0" fromWordArt="0" anchor="ctr" anchorCtr="0" forceAA="0" compatLnSpc="1">
            <a:noAutofit/>
          </a:bodyPr>
          <a:p>
            <a:pPr lvl="0" algn="l">
              <a:lnSpc>
                <a:spcPct val="130000"/>
              </a:lnSpc>
              <a:spcAft>
                <a:spcPts val="0"/>
              </a:spcAft>
              <a:buClrTx/>
              <a:buSzTx/>
              <a:buFontTx/>
            </a:pPr>
            <a:r>
              <a:rPr lang="en-US" altLang="en-US" sz="1400" dirty="0">
                <a:solidFill>
                  <a:schemeClr val="tx1">
                    <a:lumMod val="85000"/>
                    <a:lumOff val="15000"/>
                  </a:schemeClr>
                </a:solidFill>
                <a:sym typeface="+mn-ea"/>
              </a:rPr>
              <a:t>06 </a:t>
            </a:r>
            <a:r>
              <a:rPr lang="zh-CN" altLang="en-US" sz="1400" dirty="0">
                <a:solidFill>
                  <a:schemeClr val="tx1">
                    <a:lumMod val="85000"/>
                    <a:lumOff val="15000"/>
                  </a:schemeClr>
                </a:solidFill>
                <a:sym typeface="+mn-ea"/>
              </a:rPr>
              <a:t>衰减调节范围</a:t>
            </a:r>
            <a:r>
              <a:rPr lang="en-US" altLang="zh-CN" sz="1400" dirty="0">
                <a:solidFill>
                  <a:schemeClr val="tx1">
                    <a:lumMod val="85000"/>
                    <a:lumOff val="15000"/>
                  </a:schemeClr>
                </a:solidFill>
                <a:sym typeface="+mn-ea"/>
              </a:rPr>
              <a:t>0 ~ 31 dB</a:t>
            </a:r>
            <a:r>
              <a:rPr lang="zh-CN" altLang="en-US" sz="1400" dirty="0">
                <a:solidFill>
                  <a:schemeClr val="tx1">
                    <a:lumMod val="85000"/>
                    <a:lumOff val="15000"/>
                  </a:schemeClr>
                </a:solidFill>
                <a:sym typeface="+mn-ea"/>
              </a:rPr>
              <a:t>数字衰减，</a:t>
            </a:r>
            <a:r>
              <a:rPr lang="en-US" altLang="zh-CN" sz="1400" dirty="0">
                <a:solidFill>
                  <a:schemeClr val="tx1">
                    <a:lumMod val="85000"/>
                    <a:lumOff val="15000"/>
                  </a:schemeClr>
                </a:solidFill>
                <a:sym typeface="+mn-ea"/>
              </a:rPr>
              <a:t>1dB</a:t>
            </a:r>
            <a:r>
              <a:rPr lang="zh-CN" altLang="en-US" sz="1400" dirty="0">
                <a:solidFill>
                  <a:schemeClr val="tx1">
                    <a:lumMod val="85000"/>
                    <a:lumOff val="15000"/>
                  </a:schemeClr>
                </a:solidFill>
                <a:sym typeface="+mn-ea"/>
              </a:rPr>
              <a:t>步进，精确补偿链路损耗差异</a:t>
            </a:r>
            <a:endParaRPr lang="zh-CN" altLang="en-US" sz="1400" dirty="0">
              <a:solidFill>
                <a:schemeClr val="tx1">
                  <a:lumMod val="85000"/>
                  <a:lumOff val="15000"/>
                </a:schemeClr>
              </a:solidFill>
              <a:sym typeface="+mn-ea"/>
            </a:endParaRPr>
          </a:p>
        </p:txBody>
      </p:sp>
      <p:sp>
        <p:nvSpPr>
          <p:cNvPr id="74" name="圆角矩形 73"/>
          <p:cNvSpPr/>
          <p:nvPr>
            <p:custDataLst>
              <p:tags r:id="rId8"/>
            </p:custDataLst>
          </p:nvPr>
        </p:nvSpPr>
        <p:spPr>
          <a:xfrm>
            <a:off x="6170930" y="2424430"/>
            <a:ext cx="5325745" cy="835025"/>
          </a:xfrm>
          <a:prstGeom prst="roundRect">
            <a:avLst>
              <a:gd name="adj" fmla="val 22965"/>
            </a:avLst>
          </a:prstGeom>
          <a:solidFill>
            <a:schemeClr val="lt1">
              <a:lumMod val="100000"/>
              <a:alpha val="10000"/>
            </a:schemeClr>
          </a:solidFill>
          <a:ln>
            <a:gradFill>
              <a:gsLst>
                <a:gs pos="0">
                  <a:schemeClr val="accent4">
                    <a:alpha val="70000"/>
                  </a:schemeClr>
                </a:gs>
                <a:gs pos="100000">
                  <a:schemeClr val="accent4">
                    <a:alpha val="60000"/>
                  </a:schemeClr>
                </a:gs>
              </a:gsLst>
              <a:lin ang="10740000" scaled="1"/>
            </a:gradFill>
          </a:ln>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683895" tIns="0" rIns="107950" numCol="1" spcCol="0" rtlCol="0" fromWordArt="0" anchor="ctr" anchorCtr="0" forceAA="0" compatLnSpc="1">
            <a:noAutofit/>
          </a:bodyPr>
          <a:p>
            <a:pPr lvl="0" algn="l">
              <a:lnSpc>
                <a:spcPct val="130000"/>
              </a:lnSpc>
              <a:spcAft>
                <a:spcPts val="0"/>
              </a:spcAft>
              <a:buClrTx/>
              <a:buSzTx/>
              <a:buFontTx/>
            </a:pPr>
            <a:r>
              <a:rPr lang="en-US" altLang="en-US" sz="1400" dirty="0">
                <a:solidFill>
                  <a:schemeClr val="tx1">
                    <a:lumMod val="85000"/>
                    <a:lumOff val="15000"/>
                  </a:schemeClr>
                </a:solidFill>
                <a:sym typeface="+mn-ea"/>
              </a:rPr>
              <a:t>07 </a:t>
            </a:r>
            <a:r>
              <a:rPr lang="zh-CN" altLang="en-US" sz="1400" dirty="0">
                <a:solidFill>
                  <a:schemeClr val="tx1">
                    <a:lumMod val="85000"/>
                    <a:lumOff val="15000"/>
                  </a:schemeClr>
                </a:solidFill>
                <a:sym typeface="+mn-ea"/>
              </a:rPr>
              <a:t>驻波比指标</a:t>
            </a:r>
            <a:r>
              <a:rPr lang="en-US" altLang="zh-CN" sz="1400" dirty="0">
                <a:solidFill>
                  <a:schemeClr val="tx1">
                    <a:lumMod val="85000"/>
                    <a:lumOff val="15000"/>
                  </a:schemeClr>
                </a:solidFill>
                <a:sym typeface="+mn-ea"/>
              </a:rPr>
              <a:t>≤ 1.5</a:t>
            </a:r>
            <a:r>
              <a:rPr lang="zh-CN" altLang="en-US" sz="1400" dirty="0">
                <a:solidFill>
                  <a:schemeClr val="tx1">
                    <a:lumMod val="85000"/>
                    <a:lumOff val="15000"/>
                  </a:schemeClr>
                </a:solidFill>
                <a:sym typeface="+mn-ea"/>
              </a:rPr>
              <a:t>（发射</a:t>
            </a:r>
            <a:r>
              <a:rPr lang="en-US" altLang="zh-CN" sz="1400" dirty="0">
                <a:solidFill>
                  <a:schemeClr val="tx1">
                    <a:lumMod val="85000"/>
                    <a:lumOff val="15000"/>
                  </a:schemeClr>
                </a:solidFill>
                <a:sym typeface="+mn-ea"/>
              </a:rPr>
              <a:t>/</a:t>
            </a:r>
            <a:r>
              <a:rPr lang="zh-CN" altLang="en-US" sz="1400" dirty="0">
                <a:solidFill>
                  <a:schemeClr val="tx1">
                    <a:lumMod val="85000"/>
                    <a:lumOff val="15000"/>
                  </a:schemeClr>
                </a:solidFill>
                <a:sym typeface="+mn-ea"/>
              </a:rPr>
              <a:t>接收端口），有效保护设备功放模块安全</a:t>
            </a:r>
            <a:endParaRPr lang="zh-CN" altLang="en-US" sz="1400" dirty="0">
              <a:solidFill>
                <a:schemeClr val="tx1">
                  <a:lumMod val="85000"/>
                  <a:lumOff val="15000"/>
                </a:schemeClr>
              </a:solidFill>
              <a:sym typeface="+mn-ea"/>
            </a:endParaRPr>
          </a:p>
        </p:txBody>
      </p:sp>
      <p:sp>
        <p:nvSpPr>
          <p:cNvPr id="77" name="圆角矩形 76"/>
          <p:cNvSpPr/>
          <p:nvPr>
            <p:custDataLst>
              <p:tags r:id="rId9"/>
            </p:custDataLst>
          </p:nvPr>
        </p:nvSpPr>
        <p:spPr>
          <a:xfrm>
            <a:off x="6170930" y="3387725"/>
            <a:ext cx="5325745" cy="835025"/>
          </a:xfrm>
          <a:prstGeom prst="roundRect">
            <a:avLst>
              <a:gd name="adj" fmla="val 22965"/>
            </a:avLst>
          </a:prstGeom>
          <a:solidFill>
            <a:schemeClr val="lt1">
              <a:lumMod val="100000"/>
              <a:alpha val="10000"/>
            </a:schemeClr>
          </a:solidFill>
          <a:ln>
            <a:gradFill>
              <a:gsLst>
                <a:gs pos="0">
                  <a:schemeClr val="accent6">
                    <a:alpha val="70000"/>
                  </a:schemeClr>
                </a:gs>
                <a:gs pos="100000">
                  <a:schemeClr val="accent6">
                    <a:alpha val="60000"/>
                  </a:schemeClr>
                </a:gs>
              </a:gsLst>
              <a:lin ang="10740000" scaled="1"/>
            </a:gradFill>
          </a:ln>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683895" tIns="0" rIns="107950" numCol="1" spcCol="0" rtlCol="0" fromWordArt="0" anchor="ctr" anchorCtr="0" forceAA="0" compatLnSpc="1">
            <a:noAutofit/>
          </a:bodyPr>
          <a:p>
            <a:pPr lvl="0" algn="l">
              <a:lnSpc>
                <a:spcPct val="130000"/>
              </a:lnSpc>
              <a:spcAft>
                <a:spcPts val="0"/>
              </a:spcAft>
              <a:buClrTx/>
              <a:buSzTx/>
              <a:buFontTx/>
            </a:pPr>
            <a:r>
              <a:rPr lang="en-US" altLang="en-US" sz="1400" dirty="0">
                <a:solidFill>
                  <a:schemeClr val="tx1">
                    <a:lumMod val="85000"/>
                    <a:lumOff val="15000"/>
                  </a:schemeClr>
                </a:solidFill>
                <a:sym typeface="+mn-ea"/>
              </a:rPr>
              <a:t>08 </a:t>
            </a:r>
            <a:r>
              <a:rPr lang="zh-CN" altLang="en-US" sz="1400" dirty="0">
                <a:solidFill>
                  <a:schemeClr val="tx1">
                    <a:lumMod val="85000"/>
                    <a:lumOff val="15000"/>
                  </a:schemeClr>
                </a:solidFill>
                <a:sym typeface="+mn-ea"/>
              </a:rPr>
              <a:t>供电方式</a:t>
            </a:r>
            <a:r>
              <a:rPr lang="en-US" altLang="zh-CN" sz="1400" dirty="0">
                <a:solidFill>
                  <a:schemeClr val="tx1">
                    <a:lumMod val="85000"/>
                    <a:lumOff val="15000"/>
                  </a:schemeClr>
                </a:solidFill>
                <a:sym typeface="+mn-ea"/>
              </a:rPr>
              <a:t>AC 220V / DC 12V / DC 48V / POE</a:t>
            </a:r>
            <a:r>
              <a:rPr lang="zh-CN" altLang="en-US" sz="1400" dirty="0">
                <a:solidFill>
                  <a:schemeClr val="tx1">
                    <a:lumMod val="85000"/>
                    <a:lumOff val="15000"/>
                  </a:schemeClr>
                </a:solidFill>
                <a:sym typeface="+mn-ea"/>
              </a:rPr>
              <a:t>供电，适应多样化场景</a:t>
            </a:r>
            <a:endParaRPr lang="zh-CN" altLang="en-US" sz="1400" dirty="0">
              <a:solidFill>
                <a:schemeClr val="tx1">
                  <a:lumMod val="85000"/>
                  <a:lumOff val="15000"/>
                </a:schemeClr>
              </a:solidFill>
              <a:sym typeface="+mn-ea"/>
            </a:endParaRPr>
          </a:p>
        </p:txBody>
      </p:sp>
      <p:sp>
        <p:nvSpPr>
          <p:cNvPr id="80" name="圆角矩形 79"/>
          <p:cNvSpPr/>
          <p:nvPr>
            <p:custDataLst>
              <p:tags r:id="rId10"/>
            </p:custDataLst>
          </p:nvPr>
        </p:nvSpPr>
        <p:spPr>
          <a:xfrm>
            <a:off x="6170930" y="4351020"/>
            <a:ext cx="5325745" cy="835025"/>
          </a:xfrm>
          <a:prstGeom prst="roundRect">
            <a:avLst>
              <a:gd name="adj" fmla="val 22965"/>
            </a:avLst>
          </a:prstGeom>
          <a:solidFill>
            <a:schemeClr val="lt1">
              <a:lumMod val="100000"/>
              <a:alpha val="10000"/>
            </a:schemeClr>
          </a:solidFill>
          <a:ln>
            <a:gradFill>
              <a:gsLst>
                <a:gs pos="0">
                  <a:schemeClr val="accent2">
                    <a:alpha val="70000"/>
                  </a:schemeClr>
                </a:gs>
                <a:gs pos="100000">
                  <a:schemeClr val="accent2">
                    <a:alpha val="60000"/>
                  </a:schemeClr>
                </a:gs>
              </a:gsLst>
              <a:lin ang="10740000" scaled="1"/>
            </a:gradFill>
          </a:ln>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683895" tIns="0" rIns="107950" numCol="1" spcCol="0" rtlCol="0" fromWordArt="0" anchor="ctr" anchorCtr="0" forceAA="0" compatLnSpc="1">
            <a:noAutofit/>
          </a:bodyPr>
          <a:p>
            <a:pPr lvl="0" algn="l">
              <a:lnSpc>
                <a:spcPct val="130000"/>
              </a:lnSpc>
              <a:spcAft>
                <a:spcPts val="0"/>
              </a:spcAft>
              <a:buClrTx/>
              <a:buSzTx/>
              <a:buFontTx/>
            </a:pPr>
            <a:r>
              <a:rPr lang="en-US" altLang="en-US" sz="1400" dirty="0">
                <a:solidFill>
                  <a:schemeClr val="tx1">
                    <a:lumMod val="85000"/>
                    <a:lumOff val="15000"/>
                  </a:schemeClr>
                </a:solidFill>
                <a:sym typeface="+mn-ea"/>
              </a:rPr>
              <a:t>09 </a:t>
            </a:r>
            <a:r>
              <a:rPr lang="zh-CN" altLang="en-US" sz="1400" dirty="0">
                <a:solidFill>
                  <a:schemeClr val="tx1">
                    <a:lumMod val="85000"/>
                    <a:lumOff val="15000"/>
                  </a:schemeClr>
                </a:solidFill>
                <a:sym typeface="+mn-ea"/>
              </a:rPr>
              <a:t>整机功耗随功率等级动态调整，典型值＜</a:t>
            </a:r>
            <a:r>
              <a:rPr lang="en-US" altLang="zh-CN" sz="1400" dirty="0">
                <a:solidFill>
                  <a:schemeClr val="tx1">
                    <a:lumMod val="85000"/>
                    <a:lumOff val="15000"/>
                  </a:schemeClr>
                </a:solidFill>
                <a:sym typeface="+mn-ea"/>
              </a:rPr>
              <a:t>30W</a:t>
            </a:r>
            <a:r>
              <a:rPr lang="zh-CN" altLang="en-US" sz="1400" dirty="0">
                <a:solidFill>
                  <a:schemeClr val="tx1">
                    <a:lumMod val="85000"/>
                    <a:lumOff val="15000"/>
                  </a:schemeClr>
                </a:solidFill>
                <a:sym typeface="+mn-ea"/>
              </a:rPr>
              <a:t>，高效节能设计</a:t>
            </a:r>
            <a:endParaRPr lang="zh-CN" altLang="en-US" sz="1400" dirty="0">
              <a:solidFill>
                <a:schemeClr val="tx1">
                  <a:lumMod val="85000"/>
                  <a:lumOff val="15000"/>
                </a:schemeClr>
              </a:solidFill>
              <a:sym typeface="+mn-ea"/>
            </a:endParaRPr>
          </a:p>
        </p:txBody>
      </p:sp>
      <p:sp>
        <p:nvSpPr>
          <p:cNvPr id="86" name="圆角矩形 85"/>
          <p:cNvSpPr/>
          <p:nvPr>
            <p:custDataLst>
              <p:tags r:id="rId11"/>
            </p:custDataLst>
          </p:nvPr>
        </p:nvSpPr>
        <p:spPr>
          <a:xfrm>
            <a:off x="6170930" y="5314315"/>
            <a:ext cx="5325745" cy="835025"/>
          </a:xfrm>
          <a:prstGeom prst="roundRect">
            <a:avLst>
              <a:gd name="adj" fmla="val 22965"/>
            </a:avLst>
          </a:prstGeom>
          <a:solidFill>
            <a:schemeClr val="lt1">
              <a:lumMod val="100000"/>
              <a:alpha val="10000"/>
            </a:schemeClr>
          </a:solidFill>
          <a:ln>
            <a:gradFill>
              <a:gsLst>
                <a:gs pos="0">
                  <a:schemeClr val="accent4">
                    <a:alpha val="70000"/>
                  </a:schemeClr>
                </a:gs>
                <a:gs pos="100000">
                  <a:schemeClr val="accent4">
                    <a:alpha val="60000"/>
                  </a:schemeClr>
                </a:gs>
              </a:gsLst>
              <a:lin ang="10740000" scaled="1"/>
            </a:gradFill>
          </a:ln>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square" lIns="683895" tIns="0" rIns="107950" numCol="1" spcCol="0" rtlCol="0" fromWordArt="0" anchor="ctr" anchorCtr="0" forceAA="0" compatLnSpc="1">
            <a:noAutofit/>
          </a:bodyPr>
          <a:p>
            <a:pPr lvl="0" algn="l">
              <a:lnSpc>
                <a:spcPct val="130000"/>
              </a:lnSpc>
              <a:spcAft>
                <a:spcPts val="0"/>
              </a:spcAft>
              <a:buClrTx/>
              <a:buSzTx/>
              <a:buFontTx/>
            </a:pPr>
            <a:r>
              <a:rPr lang="en-US" altLang="en-US" sz="1400" dirty="0">
                <a:solidFill>
                  <a:schemeClr val="tx1">
                    <a:lumMod val="85000"/>
                    <a:lumOff val="15000"/>
                  </a:schemeClr>
                </a:solidFill>
                <a:sym typeface="+mn-ea"/>
              </a:rPr>
              <a:t>10 </a:t>
            </a:r>
            <a:r>
              <a:rPr lang="zh-CN" altLang="en-US" sz="1400" dirty="0">
                <a:solidFill>
                  <a:schemeClr val="tx1">
                    <a:lumMod val="85000"/>
                    <a:lumOff val="15000"/>
                  </a:schemeClr>
                </a:solidFill>
                <a:sym typeface="+mn-ea"/>
              </a:rPr>
              <a:t>工作温度范围</a:t>
            </a:r>
            <a:r>
              <a:rPr lang="en-US" altLang="zh-CN" sz="1400" dirty="0">
                <a:solidFill>
                  <a:schemeClr val="tx1">
                    <a:lumMod val="85000"/>
                    <a:lumOff val="15000"/>
                  </a:schemeClr>
                </a:solidFill>
                <a:sym typeface="+mn-ea"/>
              </a:rPr>
              <a:t>-40℃ ~ +55℃</a:t>
            </a:r>
            <a:r>
              <a:rPr lang="zh-CN" altLang="en-US" sz="1400" dirty="0">
                <a:solidFill>
                  <a:schemeClr val="tx1">
                    <a:lumMod val="85000"/>
                    <a:lumOff val="15000"/>
                  </a:schemeClr>
                </a:solidFill>
                <a:sym typeface="+mn-ea"/>
              </a:rPr>
              <a:t>，工业级宽温设计，适应极端户外环境</a:t>
            </a:r>
            <a:endParaRPr lang="zh-CN" altLang="en-US" sz="1400" dirty="0">
              <a:solidFill>
                <a:schemeClr val="tx1">
                  <a:lumMod val="85000"/>
                  <a:lumOff val="15000"/>
                </a:schemeClr>
              </a:solidFill>
              <a:sym typeface="+mn-ea"/>
            </a:endParaRPr>
          </a:p>
        </p:txBody>
      </p:sp>
      <p:sp>
        <p:nvSpPr>
          <p:cNvPr id="3" name="椭圆 44"/>
          <p:cNvSpPr>
            <a:spLocks noChangeAspect="1"/>
          </p:cNvSpPr>
          <p:nvPr>
            <p:custDataLst>
              <p:tags r:id="rId12"/>
            </p:custDataLst>
          </p:nvPr>
        </p:nvSpPr>
        <p:spPr>
          <a:xfrm>
            <a:off x="854710" y="1660525"/>
            <a:ext cx="436880" cy="436880"/>
          </a:xfrm>
          <a:prstGeom prst="ellipse">
            <a:avLst/>
          </a:prstGeom>
          <a:gradFill>
            <a:gsLst>
              <a:gs pos="0">
                <a:schemeClr val="accent1">
                  <a:alpha val="100000"/>
                </a:schemeClr>
              </a:gs>
              <a:gs pos="100000">
                <a:schemeClr val="accent1">
                  <a:alpha val="59000"/>
                </a:schemeClr>
              </a:gs>
            </a:gsLst>
            <a:lin ang="2700000" scaled="0"/>
          </a:gradFill>
          <a:ln>
            <a:noFill/>
          </a:ln>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none" numCol="1" spcCol="0" rtlCol="0" fromWordArt="0" anchor="ctr" anchorCtr="0" forceAA="0" compatLnSpc="1">
            <a:noAutofit/>
          </a:bodyPr>
          <a:p>
            <a:pPr lvl="0" algn="ctr">
              <a:buClrTx/>
              <a:buSzTx/>
              <a:buFontTx/>
            </a:pPr>
            <a:r>
              <a:rPr lang="en-US" altLang="zh-CN" sz="1600" dirty="0">
                <a:solidFill>
                  <a:srgbClr val="FFFFFF"/>
                </a:solidFill>
                <a:sym typeface="+mn-ea"/>
              </a:rPr>
              <a:t>1</a:t>
            </a:r>
            <a:endParaRPr lang="en-US" altLang="zh-CN" sz="1600" dirty="0">
              <a:solidFill>
                <a:srgbClr val="FFFFFF"/>
              </a:solidFill>
              <a:sym typeface="+mn-ea"/>
            </a:endParaRPr>
          </a:p>
        </p:txBody>
      </p:sp>
      <p:sp>
        <p:nvSpPr>
          <p:cNvPr id="4" name="椭圆 2"/>
          <p:cNvSpPr>
            <a:spLocks noChangeAspect="1"/>
          </p:cNvSpPr>
          <p:nvPr>
            <p:custDataLst>
              <p:tags r:id="rId13"/>
            </p:custDataLst>
          </p:nvPr>
        </p:nvSpPr>
        <p:spPr>
          <a:xfrm>
            <a:off x="854710" y="2623820"/>
            <a:ext cx="436880" cy="436880"/>
          </a:xfrm>
          <a:prstGeom prst="ellipse">
            <a:avLst/>
          </a:prstGeom>
          <a:gradFill>
            <a:gsLst>
              <a:gs pos="0">
                <a:schemeClr val="accent3">
                  <a:alpha val="100000"/>
                </a:schemeClr>
              </a:gs>
              <a:gs pos="100000">
                <a:schemeClr val="accent3">
                  <a:alpha val="59000"/>
                </a:schemeClr>
              </a:gs>
            </a:gsLst>
            <a:lin ang="2700000" scaled="0"/>
          </a:gradFill>
          <a:ln>
            <a:noFill/>
          </a:ln>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none" numCol="1" spcCol="0" rtlCol="0" fromWordArt="0" anchor="ctr" anchorCtr="0" forceAA="0" compatLnSpc="1">
            <a:noAutofit/>
          </a:bodyPr>
          <a:p>
            <a:pPr lvl="0" algn="ctr">
              <a:buClrTx/>
              <a:buSzTx/>
              <a:buFontTx/>
            </a:pPr>
            <a:r>
              <a:rPr lang="en-US" altLang="zh-CN" sz="1600" dirty="0">
                <a:solidFill>
                  <a:srgbClr val="FFFFFF"/>
                </a:solidFill>
                <a:sym typeface="+mn-ea"/>
              </a:rPr>
              <a:t>3</a:t>
            </a:r>
            <a:endParaRPr lang="en-US" altLang="zh-CN" sz="1600" dirty="0">
              <a:solidFill>
                <a:srgbClr val="FFFFFF"/>
              </a:solidFill>
              <a:sym typeface="+mn-ea"/>
            </a:endParaRPr>
          </a:p>
        </p:txBody>
      </p:sp>
      <p:sp>
        <p:nvSpPr>
          <p:cNvPr id="5" name="椭圆 3"/>
          <p:cNvSpPr>
            <a:spLocks noChangeAspect="1"/>
          </p:cNvSpPr>
          <p:nvPr>
            <p:custDataLst>
              <p:tags r:id="rId14"/>
            </p:custDataLst>
          </p:nvPr>
        </p:nvSpPr>
        <p:spPr>
          <a:xfrm>
            <a:off x="854710" y="3587115"/>
            <a:ext cx="436880" cy="436880"/>
          </a:xfrm>
          <a:prstGeom prst="ellipse">
            <a:avLst/>
          </a:prstGeom>
          <a:gradFill>
            <a:gsLst>
              <a:gs pos="0">
                <a:schemeClr val="accent5">
                  <a:alpha val="100000"/>
                </a:schemeClr>
              </a:gs>
              <a:gs pos="100000">
                <a:schemeClr val="accent5">
                  <a:alpha val="59000"/>
                </a:schemeClr>
              </a:gs>
            </a:gsLst>
            <a:lin ang="2700000" scaled="0"/>
          </a:gradFill>
          <a:ln>
            <a:noFill/>
          </a:ln>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none" numCol="1" spcCol="0" rtlCol="0" fromWordArt="0" anchor="ctr" anchorCtr="0" forceAA="0" compatLnSpc="1">
            <a:noAutofit/>
          </a:bodyPr>
          <a:p>
            <a:pPr lvl="0" algn="ctr">
              <a:buClrTx/>
              <a:buSzTx/>
              <a:buFontTx/>
            </a:pPr>
            <a:r>
              <a:rPr lang="en-US" altLang="zh-CN" sz="1600" dirty="0">
                <a:solidFill>
                  <a:srgbClr val="FFFFFF"/>
                </a:solidFill>
                <a:sym typeface="+mn-ea"/>
              </a:rPr>
              <a:t>5</a:t>
            </a:r>
            <a:endParaRPr lang="en-US" altLang="zh-CN" sz="1600" dirty="0">
              <a:solidFill>
                <a:srgbClr val="FFFFFF"/>
              </a:solidFill>
              <a:sym typeface="+mn-ea"/>
            </a:endParaRPr>
          </a:p>
        </p:txBody>
      </p:sp>
      <p:sp>
        <p:nvSpPr>
          <p:cNvPr id="6" name="椭圆 4"/>
          <p:cNvSpPr>
            <a:spLocks noChangeAspect="1"/>
          </p:cNvSpPr>
          <p:nvPr>
            <p:custDataLst>
              <p:tags r:id="rId15"/>
            </p:custDataLst>
          </p:nvPr>
        </p:nvSpPr>
        <p:spPr>
          <a:xfrm>
            <a:off x="854710" y="4550410"/>
            <a:ext cx="436880" cy="436880"/>
          </a:xfrm>
          <a:prstGeom prst="ellipse">
            <a:avLst/>
          </a:prstGeom>
          <a:gradFill>
            <a:gsLst>
              <a:gs pos="0">
                <a:schemeClr val="accent1">
                  <a:alpha val="100000"/>
                </a:schemeClr>
              </a:gs>
              <a:gs pos="100000">
                <a:schemeClr val="accent1">
                  <a:alpha val="59000"/>
                </a:schemeClr>
              </a:gs>
            </a:gsLst>
            <a:lin ang="2700000" scaled="0"/>
          </a:gradFill>
          <a:ln>
            <a:noFill/>
          </a:ln>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none" numCol="1" spcCol="0" rtlCol="0" fromWordArt="0" anchor="ctr" anchorCtr="0" forceAA="0" compatLnSpc="1">
            <a:noAutofit/>
          </a:bodyPr>
          <a:p>
            <a:pPr lvl="0" algn="ctr">
              <a:buClrTx/>
              <a:buSzTx/>
              <a:buFontTx/>
            </a:pPr>
            <a:r>
              <a:rPr lang="en-US" altLang="zh-CN" sz="1600" dirty="0">
                <a:solidFill>
                  <a:srgbClr val="FFFFFF"/>
                </a:solidFill>
                <a:sym typeface="+mn-ea"/>
              </a:rPr>
              <a:t>7</a:t>
            </a:r>
            <a:endParaRPr lang="en-US" altLang="zh-CN" sz="1600" dirty="0">
              <a:solidFill>
                <a:srgbClr val="FFFFFF"/>
              </a:solidFill>
              <a:sym typeface="+mn-ea"/>
            </a:endParaRPr>
          </a:p>
        </p:txBody>
      </p:sp>
      <p:sp>
        <p:nvSpPr>
          <p:cNvPr id="7" name="椭圆 5"/>
          <p:cNvSpPr>
            <a:spLocks noChangeAspect="1"/>
          </p:cNvSpPr>
          <p:nvPr>
            <p:custDataLst>
              <p:tags r:id="rId16"/>
            </p:custDataLst>
          </p:nvPr>
        </p:nvSpPr>
        <p:spPr>
          <a:xfrm>
            <a:off x="854710" y="5513705"/>
            <a:ext cx="436880" cy="436880"/>
          </a:xfrm>
          <a:prstGeom prst="ellipse">
            <a:avLst/>
          </a:prstGeom>
          <a:gradFill>
            <a:gsLst>
              <a:gs pos="0">
                <a:schemeClr val="accent3">
                  <a:alpha val="100000"/>
                </a:schemeClr>
              </a:gs>
              <a:gs pos="100000">
                <a:schemeClr val="accent3">
                  <a:alpha val="59000"/>
                </a:schemeClr>
              </a:gs>
            </a:gsLst>
            <a:lin ang="2700000" scaled="0"/>
          </a:gradFill>
          <a:ln>
            <a:noFill/>
          </a:ln>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none" numCol="1" spcCol="0" rtlCol="0" fromWordArt="0" anchor="ctr" anchorCtr="0" forceAA="0" compatLnSpc="1">
            <a:noAutofit/>
          </a:bodyPr>
          <a:p>
            <a:pPr lvl="0" algn="ctr">
              <a:buClrTx/>
              <a:buSzTx/>
              <a:buFontTx/>
            </a:pPr>
            <a:r>
              <a:rPr lang="en-US" altLang="zh-CN" sz="1600" dirty="0">
                <a:solidFill>
                  <a:srgbClr val="FFFFFF"/>
                </a:solidFill>
                <a:sym typeface="+mn-ea"/>
              </a:rPr>
              <a:t>9</a:t>
            </a:r>
            <a:endParaRPr lang="en-US" altLang="zh-CN" sz="1600" dirty="0">
              <a:solidFill>
                <a:srgbClr val="FFFFFF"/>
              </a:solidFill>
              <a:sym typeface="+mn-ea"/>
            </a:endParaRPr>
          </a:p>
        </p:txBody>
      </p:sp>
      <p:sp>
        <p:nvSpPr>
          <p:cNvPr id="9" name="椭圆 8"/>
          <p:cNvSpPr>
            <a:spLocks noChangeAspect="1"/>
          </p:cNvSpPr>
          <p:nvPr>
            <p:custDataLst>
              <p:tags r:id="rId17"/>
            </p:custDataLst>
          </p:nvPr>
        </p:nvSpPr>
        <p:spPr>
          <a:xfrm>
            <a:off x="6329680" y="1660525"/>
            <a:ext cx="436880" cy="436880"/>
          </a:xfrm>
          <a:prstGeom prst="ellipse">
            <a:avLst/>
          </a:prstGeom>
          <a:gradFill>
            <a:gsLst>
              <a:gs pos="0">
                <a:schemeClr val="accent2">
                  <a:alpha val="100000"/>
                </a:schemeClr>
              </a:gs>
              <a:gs pos="100000">
                <a:schemeClr val="accent2">
                  <a:alpha val="59000"/>
                </a:schemeClr>
              </a:gs>
            </a:gsLst>
            <a:lin ang="2700000" scaled="0"/>
          </a:gradFill>
          <a:ln>
            <a:noFill/>
          </a:ln>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none" numCol="1" spcCol="0" rtlCol="0" fromWordArt="0" anchor="ctr" anchorCtr="0" forceAA="0" compatLnSpc="1">
            <a:noAutofit/>
          </a:bodyPr>
          <a:p>
            <a:pPr lvl="0" algn="ctr">
              <a:buClrTx/>
              <a:buSzTx/>
              <a:buFontTx/>
            </a:pPr>
            <a:r>
              <a:rPr lang="en-US" altLang="zh-CN" sz="1600" dirty="0">
                <a:solidFill>
                  <a:srgbClr val="FFFFFF"/>
                </a:solidFill>
                <a:sym typeface="+mn-ea"/>
              </a:rPr>
              <a:t>2</a:t>
            </a:r>
            <a:endParaRPr lang="en-US" altLang="zh-CN" sz="1600" dirty="0">
              <a:solidFill>
                <a:srgbClr val="FFFFFF"/>
              </a:solidFill>
              <a:sym typeface="+mn-ea"/>
            </a:endParaRPr>
          </a:p>
        </p:txBody>
      </p:sp>
      <p:sp>
        <p:nvSpPr>
          <p:cNvPr id="10" name="椭圆 9"/>
          <p:cNvSpPr>
            <a:spLocks noChangeAspect="1"/>
          </p:cNvSpPr>
          <p:nvPr>
            <p:custDataLst>
              <p:tags r:id="rId18"/>
            </p:custDataLst>
          </p:nvPr>
        </p:nvSpPr>
        <p:spPr>
          <a:xfrm>
            <a:off x="6329680" y="2623820"/>
            <a:ext cx="436880" cy="436880"/>
          </a:xfrm>
          <a:prstGeom prst="ellipse">
            <a:avLst/>
          </a:prstGeom>
          <a:gradFill>
            <a:gsLst>
              <a:gs pos="0">
                <a:schemeClr val="accent4">
                  <a:alpha val="100000"/>
                </a:schemeClr>
              </a:gs>
              <a:gs pos="100000">
                <a:schemeClr val="accent4">
                  <a:alpha val="59000"/>
                </a:schemeClr>
              </a:gs>
            </a:gsLst>
            <a:lin ang="2700000" scaled="0"/>
          </a:gradFill>
          <a:ln>
            <a:noFill/>
          </a:ln>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none" numCol="1" spcCol="0" rtlCol="0" fromWordArt="0" anchor="ctr" anchorCtr="0" forceAA="0" compatLnSpc="1">
            <a:noAutofit/>
          </a:bodyPr>
          <a:p>
            <a:pPr lvl="0" algn="ctr">
              <a:buClrTx/>
              <a:buSzTx/>
              <a:buFontTx/>
            </a:pPr>
            <a:r>
              <a:rPr lang="en-US" altLang="zh-CN" sz="1600" dirty="0">
                <a:solidFill>
                  <a:srgbClr val="FFFFFF"/>
                </a:solidFill>
                <a:sym typeface="+mn-ea"/>
              </a:rPr>
              <a:t>4</a:t>
            </a:r>
            <a:endParaRPr lang="en-US" altLang="zh-CN" sz="1600" dirty="0">
              <a:solidFill>
                <a:srgbClr val="FFFFFF"/>
              </a:solidFill>
              <a:sym typeface="+mn-ea"/>
            </a:endParaRPr>
          </a:p>
        </p:txBody>
      </p:sp>
      <p:sp>
        <p:nvSpPr>
          <p:cNvPr id="11" name="椭圆 10"/>
          <p:cNvSpPr>
            <a:spLocks noChangeAspect="1"/>
          </p:cNvSpPr>
          <p:nvPr>
            <p:custDataLst>
              <p:tags r:id="rId19"/>
            </p:custDataLst>
          </p:nvPr>
        </p:nvSpPr>
        <p:spPr>
          <a:xfrm>
            <a:off x="6329680" y="3587115"/>
            <a:ext cx="436880" cy="436880"/>
          </a:xfrm>
          <a:prstGeom prst="ellipse">
            <a:avLst/>
          </a:prstGeom>
          <a:gradFill>
            <a:gsLst>
              <a:gs pos="0">
                <a:schemeClr val="accent6">
                  <a:alpha val="100000"/>
                </a:schemeClr>
              </a:gs>
              <a:gs pos="100000">
                <a:schemeClr val="accent6">
                  <a:alpha val="59000"/>
                </a:schemeClr>
              </a:gs>
            </a:gsLst>
            <a:lin ang="2700000" scaled="0"/>
          </a:gradFill>
          <a:ln>
            <a:noFill/>
          </a:ln>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none" numCol="1" spcCol="0" rtlCol="0" fromWordArt="0" anchor="ctr" anchorCtr="0" forceAA="0" compatLnSpc="1">
            <a:noAutofit/>
          </a:bodyPr>
          <a:p>
            <a:pPr lvl="0" algn="ctr">
              <a:buClrTx/>
              <a:buSzTx/>
              <a:buFontTx/>
            </a:pPr>
            <a:r>
              <a:rPr lang="en-US" altLang="zh-CN" sz="1600" dirty="0">
                <a:solidFill>
                  <a:srgbClr val="FFFFFF"/>
                </a:solidFill>
                <a:sym typeface="+mn-ea"/>
              </a:rPr>
              <a:t>6</a:t>
            </a:r>
            <a:endParaRPr lang="en-US" altLang="zh-CN" sz="1600" dirty="0">
              <a:solidFill>
                <a:srgbClr val="FFFFFF"/>
              </a:solidFill>
              <a:sym typeface="+mn-ea"/>
            </a:endParaRPr>
          </a:p>
        </p:txBody>
      </p:sp>
      <p:sp>
        <p:nvSpPr>
          <p:cNvPr id="12" name="椭圆 11"/>
          <p:cNvSpPr>
            <a:spLocks noChangeAspect="1"/>
          </p:cNvSpPr>
          <p:nvPr>
            <p:custDataLst>
              <p:tags r:id="rId20"/>
            </p:custDataLst>
          </p:nvPr>
        </p:nvSpPr>
        <p:spPr>
          <a:xfrm>
            <a:off x="6329680" y="4550410"/>
            <a:ext cx="436880" cy="436880"/>
          </a:xfrm>
          <a:prstGeom prst="ellipse">
            <a:avLst/>
          </a:prstGeom>
          <a:gradFill>
            <a:gsLst>
              <a:gs pos="0">
                <a:schemeClr val="accent2">
                  <a:alpha val="100000"/>
                </a:schemeClr>
              </a:gs>
              <a:gs pos="100000">
                <a:schemeClr val="accent2">
                  <a:alpha val="59000"/>
                </a:schemeClr>
              </a:gs>
            </a:gsLst>
            <a:lin ang="2700000" scaled="0"/>
          </a:gradFill>
          <a:ln>
            <a:noFill/>
          </a:ln>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none" numCol="1" spcCol="0" rtlCol="0" fromWordArt="0" anchor="ctr" anchorCtr="0" forceAA="0" compatLnSpc="1">
            <a:noAutofit/>
          </a:bodyPr>
          <a:p>
            <a:pPr lvl="0" algn="ctr">
              <a:buClrTx/>
              <a:buSzTx/>
              <a:buFontTx/>
            </a:pPr>
            <a:r>
              <a:rPr lang="en-US" altLang="zh-CN" sz="1600" dirty="0">
                <a:solidFill>
                  <a:srgbClr val="FFFFFF"/>
                </a:solidFill>
                <a:sym typeface="+mn-ea"/>
              </a:rPr>
              <a:t>8</a:t>
            </a:r>
            <a:endParaRPr lang="en-US" altLang="zh-CN" sz="1600" dirty="0">
              <a:solidFill>
                <a:srgbClr val="FFFFFF"/>
              </a:solidFill>
              <a:sym typeface="+mn-ea"/>
            </a:endParaRPr>
          </a:p>
        </p:txBody>
      </p:sp>
      <p:sp>
        <p:nvSpPr>
          <p:cNvPr id="13" name="椭圆 12"/>
          <p:cNvSpPr>
            <a:spLocks noChangeAspect="1"/>
          </p:cNvSpPr>
          <p:nvPr>
            <p:custDataLst>
              <p:tags r:id="rId21"/>
            </p:custDataLst>
          </p:nvPr>
        </p:nvSpPr>
        <p:spPr>
          <a:xfrm>
            <a:off x="6329680" y="5513705"/>
            <a:ext cx="436880" cy="436880"/>
          </a:xfrm>
          <a:prstGeom prst="ellipse">
            <a:avLst/>
          </a:prstGeom>
          <a:gradFill>
            <a:gsLst>
              <a:gs pos="0">
                <a:schemeClr val="accent4">
                  <a:alpha val="100000"/>
                </a:schemeClr>
              </a:gs>
              <a:gs pos="100000">
                <a:schemeClr val="accent4">
                  <a:alpha val="59000"/>
                </a:schemeClr>
              </a:gs>
            </a:gsLst>
            <a:lin ang="2700000" scaled="0"/>
          </a:gradFill>
          <a:ln>
            <a:noFill/>
          </a:ln>
          <a:effectLst/>
        </p:spPr>
        <p:style>
          <a:lnRef idx="2">
            <a:schemeClr val="accent1">
              <a:lumMod val="75000"/>
            </a:schemeClr>
          </a:lnRef>
          <a:fillRef idx="1">
            <a:schemeClr val="accent1"/>
          </a:fillRef>
          <a:effectRef idx="0">
            <a:srgbClr val="FFFFFF"/>
          </a:effectRef>
          <a:fontRef idx="minor">
            <a:schemeClr val="lt1"/>
          </a:fontRef>
        </p:style>
        <p:txBody>
          <a:bodyPr vertOverflow="overflow" horzOverflow="overflow" vert="horz" wrap="none" numCol="1" spcCol="0" rtlCol="0" fromWordArt="0" anchor="ctr" anchorCtr="0" forceAA="0" compatLnSpc="1">
            <a:noAutofit/>
          </a:bodyPr>
          <a:p>
            <a:pPr lvl="0" algn="ctr">
              <a:buClrTx/>
              <a:buSzTx/>
              <a:buFontTx/>
            </a:pPr>
            <a:r>
              <a:rPr lang="en-US" altLang="zh-CN" sz="1600" dirty="0">
                <a:solidFill>
                  <a:srgbClr val="FFFFFF"/>
                </a:solidFill>
                <a:sym typeface="+mn-ea"/>
              </a:rPr>
              <a:t>10</a:t>
            </a:r>
            <a:endParaRPr lang="en-US" altLang="zh-CN" sz="1600" dirty="0">
              <a:solidFill>
                <a:srgbClr val="FFFFFF"/>
              </a:solidFill>
              <a:sym typeface="+mn-ea"/>
            </a:endParaRPr>
          </a:p>
        </p:txBody>
      </p:sp>
    </p:spTree>
    <p:custDataLst>
      <p:tags r:id="rId22"/>
    </p:custData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4F6F7">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1270000"/>
            <a:ext cx="3810000" cy="3810000"/>
          </a:xfrm>
          <a:prstGeom prst="ellipse">
            <a:avLst/>
          </a:prstGeom>
          <a:solidFill>
            <a:srgbClr val="3498DB">
              <a:alpha val="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635000" y="5080000"/>
            <a:ext cx="2540000" cy="2540000"/>
          </a:xfrm>
          <a:prstGeom prst="ellipse">
            <a:avLst/>
          </a:prstGeom>
          <a:solidFill>
            <a:srgbClr val="3498DB">
              <a:alpha val="5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762000" y="508000"/>
            <a:ext cx="10668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2C3E50"/>
                </a:solidFill>
                <a:latin typeface="Noto Sans SC" panose="020B0200000000000000" charset="-122"/>
                <a:ea typeface="Noto Sans SC" panose="020B0200000000000000" charset="-122"/>
                <a:cs typeface="Noto Sans SC" panose="020B0200000000000000" charset="-122"/>
                <a:sym typeface="Noto Sans SC" panose="020B0200000000000000" charset="-122"/>
              </a:rPr>
              <a:t>两大主流应用方案</a:t>
            </a:r>
            <a:endParaRPr lang="en-US" sz="1100"/>
          </a:p>
        </p:txBody>
      </p:sp>
      <p:sp>
        <p:nvSpPr>
          <p:cNvPr id="5" name="AutoShape 5"/>
          <p:cNvSpPr/>
          <p:nvPr/>
        </p:nvSpPr>
        <p:spPr>
          <a:xfrm>
            <a:off x="762000" y="1524000"/>
            <a:ext cx="5270500" cy="4572000"/>
          </a:xfrm>
          <a:prstGeom prst="roundRect">
            <a:avLst>
              <a:gd name="adj" fmla="val 0"/>
            </a:avLst>
          </a:prstGeom>
          <a:solidFill>
            <a:srgbClr val="FFFFFF">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016000" y="1841500"/>
            <a:ext cx="355600" cy="355600"/>
          </a:xfrm>
          <a:prstGeom prst="rect">
            <a:avLst/>
          </a:prstGeom>
        </p:spPr>
      </p:pic>
      <p:sp>
        <p:nvSpPr>
          <p:cNvPr id="7" name="AutoShape 7"/>
          <p:cNvSpPr/>
          <p:nvPr/>
        </p:nvSpPr>
        <p:spPr>
          <a:xfrm>
            <a:off x="1498600" y="18415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2C3E50"/>
                </a:solidFill>
                <a:latin typeface="Noto Sans SC" panose="020B0200000000000000" charset="-122"/>
                <a:ea typeface="Noto Sans SC" panose="020B0200000000000000" charset="-122"/>
                <a:cs typeface="Noto Sans SC" panose="020B0200000000000000" charset="-122"/>
                <a:sym typeface="Noto Sans SC" panose="020B0200000000000000" charset="-122"/>
              </a:rPr>
              <a:t>有线耦合方案</a:t>
            </a:r>
            <a:endParaRPr lang="en-US" sz="1100"/>
          </a:p>
        </p:txBody>
      </p:sp>
      <p:cxnSp>
        <p:nvCxnSpPr>
          <p:cNvPr id="8" name="Connector 8"/>
          <p:cNvCxnSpPr/>
          <p:nvPr/>
        </p:nvCxnSpPr>
        <p:spPr>
          <a:xfrm rot="-9167">
            <a:off x="1016008" y="2406650"/>
            <a:ext cx="4762500" cy="12700"/>
          </a:xfrm>
          <a:prstGeom prst="straightConnector1">
            <a:avLst/>
          </a:prstGeom>
          <a:solidFill>
            <a:srgbClr val="DEE0E3">
              <a:alpha val="100000"/>
            </a:srgbClr>
          </a:solidFill>
          <a:ln w="12700" cap="flat" cmpd="sng">
            <a:solidFill>
              <a:srgbClr val="E6E8EB">
                <a:alpha val="100000"/>
              </a:srgbClr>
            </a:solidFill>
            <a:prstDash val="solid"/>
            <a:round/>
            <a:headEnd type="none" w="med" len="med"/>
            <a:tailEnd type="none" w="med" len="med"/>
          </a:ln>
        </p:spPr>
      </p:cxnSp>
      <p:sp>
        <p:nvSpPr>
          <p:cNvPr id="9" name="AutoShape 9"/>
          <p:cNvSpPr/>
          <p:nvPr/>
        </p:nvSpPr>
        <p:spPr>
          <a:xfrm>
            <a:off x="1016000" y="2603500"/>
            <a:ext cx="4762500" cy="698500"/>
          </a:xfrm>
          <a:prstGeom prst="roundRect">
            <a:avLst>
              <a:gd name="adj" fmla="val 0"/>
            </a:avLst>
          </a:prstGeom>
          <a:solidFill>
            <a:srgbClr val="3498DB">
              <a:alpha val="8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1079500" y="2705100"/>
            <a:ext cx="4635500" cy="571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300" b="1" i="0" u="none" strike="noStrike">
                <a:solidFill>
                  <a:srgbClr val="3498DB"/>
                </a:solidFill>
                <a:latin typeface="Noto Sans SC" panose="020B0200000000000000" charset="-122"/>
                <a:ea typeface="Noto Sans SC" panose="020B0200000000000000" charset="-122"/>
                <a:cs typeface="Noto Sans SC" panose="020B0200000000000000" charset="-122"/>
                <a:sym typeface="Noto Sans SC" panose="020B0200000000000000" charset="-122"/>
              </a:rPr>
              <a:t>方案原理：</a:t>
            </a:r>
            <a:r>
              <a:rPr lang="en-US" sz="1300" b="0" i="0" u="none" strike="noStrike">
                <a:solidFill>
                  <a:srgbClr val="555F6B"/>
                </a:solidFill>
                <a:latin typeface="Noto Sans SC" panose="020B0200000000000000" charset="-122"/>
                <a:ea typeface="Noto Sans SC" panose="020B0200000000000000" charset="-122"/>
                <a:cs typeface="Noto Sans SC" panose="020B0200000000000000" charset="-122"/>
                <a:sym typeface="Noto Sans SC" panose="020B0200000000000000" charset="-122"/>
              </a:rPr>
              <a:t>直接从基站耦合有线信源，经光纤进行低损耗、高稳定传输，为覆盖区域提供纯净信号源。</a:t>
            </a:r>
            <a:endParaRPr lang="en-US" sz="1100"/>
          </a:p>
        </p:txBody>
      </p:sp>
      <p:sp>
        <p:nvSpPr>
          <p:cNvPr id="11" name="AutoShape 11"/>
          <p:cNvSpPr/>
          <p:nvPr/>
        </p:nvSpPr>
        <p:spPr>
          <a:xfrm>
            <a:off x="1016000" y="3492500"/>
            <a:ext cx="47625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498DB"/>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核心适用场景</a:t>
            </a:r>
            <a:endParaRPr lang="en-US" sz="1100"/>
          </a:p>
        </p:txBody>
      </p:sp>
      <p:sp>
        <p:nvSpPr>
          <p:cNvPr id="12" name="AutoShape 12"/>
          <p:cNvSpPr/>
          <p:nvPr/>
        </p:nvSpPr>
        <p:spPr>
          <a:xfrm>
            <a:off x="1016000" y="3937000"/>
            <a:ext cx="2286000" cy="889000"/>
          </a:xfrm>
          <a:prstGeom prst="roundRect">
            <a:avLst>
              <a:gd name="adj" fmla="val 0"/>
            </a:avLst>
          </a:prstGeom>
          <a:solidFill>
            <a:srgbClr val="F8F9FA">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3" name="Picture 13"/>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43000" y="4038600"/>
            <a:ext cx="228600" cy="228600"/>
          </a:xfrm>
          <a:prstGeom prst="rect">
            <a:avLst/>
          </a:prstGeom>
        </p:spPr>
      </p:pic>
      <p:sp>
        <p:nvSpPr>
          <p:cNvPr id="14" name="AutoShape 14"/>
          <p:cNvSpPr/>
          <p:nvPr/>
        </p:nvSpPr>
        <p:spPr>
          <a:xfrm>
            <a:off x="1422400" y="4000500"/>
            <a:ext cx="1905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1" i="0" u="none" strike="noStrike">
                <a:solidFill>
                  <a:srgbClr val="2C3E50"/>
                </a:solidFill>
                <a:latin typeface="Noto Sans SC" panose="020B0200000000000000" charset="-122"/>
                <a:ea typeface="Noto Sans SC" panose="020B0200000000000000" charset="-122"/>
                <a:cs typeface="Noto Sans SC" panose="020B0200000000000000" charset="-122"/>
                <a:sym typeface="Noto Sans SC" panose="020B0200000000000000" charset="-122"/>
              </a:rPr>
              <a:t>机房配套场景</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200" b="0" i="0" u="none" strike="noStrike">
                <a:solidFill>
                  <a:srgbClr val="78828C"/>
                </a:solidFill>
                <a:latin typeface="Noto Sans SC" panose="020B0200000000000000" charset="-122"/>
                <a:ea typeface="Noto Sans SC" panose="020B0200000000000000" charset="-122"/>
                <a:cs typeface="Noto Sans SC" panose="020B0200000000000000" charset="-122"/>
                <a:sym typeface="Noto Sans SC" panose="020B0200000000000000" charset="-122"/>
              </a:rPr>
              <a:t>有机房资源，信源稳定，适合作为基础覆盖方案。</a:t>
            </a:r>
            <a:endParaRPr lang="en-US" sz="1100"/>
          </a:p>
        </p:txBody>
      </p:sp>
      <p:sp>
        <p:nvSpPr>
          <p:cNvPr id="15" name="AutoShape 15"/>
          <p:cNvSpPr/>
          <p:nvPr/>
        </p:nvSpPr>
        <p:spPr>
          <a:xfrm>
            <a:off x="3492500" y="3937000"/>
            <a:ext cx="2286000" cy="889000"/>
          </a:xfrm>
          <a:prstGeom prst="roundRect">
            <a:avLst>
              <a:gd name="adj" fmla="val 0"/>
            </a:avLst>
          </a:prstGeom>
          <a:solidFill>
            <a:srgbClr val="F8F9FA">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3619500" y="4038600"/>
            <a:ext cx="228600" cy="228600"/>
          </a:xfrm>
          <a:prstGeom prst="rect">
            <a:avLst/>
          </a:prstGeom>
        </p:spPr>
      </p:pic>
      <p:sp>
        <p:nvSpPr>
          <p:cNvPr id="17" name="AutoShape 17"/>
          <p:cNvSpPr/>
          <p:nvPr/>
        </p:nvSpPr>
        <p:spPr>
          <a:xfrm>
            <a:off x="3898900" y="4000500"/>
            <a:ext cx="1905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1" i="0" u="none" strike="noStrike">
                <a:solidFill>
                  <a:srgbClr val="2C3E50"/>
                </a:solidFill>
                <a:latin typeface="Noto Sans SC" panose="020B0200000000000000" charset="-122"/>
                <a:ea typeface="Noto Sans SC" panose="020B0200000000000000" charset="-122"/>
                <a:cs typeface="Noto Sans SC" panose="020B0200000000000000" charset="-122"/>
                <a:sym typeface="Noto Sans SC" panose="020B0200000000000000" charset="-122"/>
              </a:rPr>
              <a:t>室内深度覆盖</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200" b="0" i="0" u="none" strike="noStrike">
                <a:solidFill>
                  <a:srgbClr val="78828C"/>
                </a:solidFill>
                <a:latin typeface="Noto Sans SC" panose="020B0200000000000000" charset="-122"/>
                <a:ea typeface="Noto Sans SC" panose="020B0200000000000000" charset="-122"/>
                <a:cs typeface="Noto Sans SC" panose="020B0200000000000000" charset="-122"/>
                <a:sym typeface="Noto Sans SC" panose="020B0200000000000000" charset="-122"/>
              </a:rPr>
              <a:t>写字楼、商场等高密度楼宇，解决层间弱信号。</a:t>
            </a:r>
            <a:endParaRPr lang="en-US" sz="1100"/>
          </a:p>
        </p:txBody>
      </p:sp>
      <p:sp>
        <p:nvSpPr>
          <p:cNvPr id="18" name="AutoShape 18"/>
          <p:cNvSpPr/>
          <p:nvPr/>
        </p:nvSpPr>
        <p:spPr>
          <a:xfrm>
            <a:off x="1016000" y="4953000"/>
            <a:ext cx="2286000" cy="889000"/>
          </a:xfrm>
          <a:prstGeom prst="roundRect">
            <a:avLst>
              <a:gd name="adj" fmla="val 0"/>
            </a:avLst>
          </a:prstGeom>
          <a:solidFill>
            <a:srgbClr val="F8F9FA">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9" name="Picture 19"/>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1143000" y="5054600"/>
            <a:ext cx="228600" cy="228600"/>
          </a:xfrm>
          <a:prstGeom prst="rect">
            <a:avLst/>
          </a:prstGeom>
        </p:spPr>
      </p:pic>
      <p:sp>
        <p:nvSpPr>
          <p:cNvPr id="20" name="AutoShape 20"/>
          <p:cNvSpPr/>
          <p:nvPr/>
        </p:nvSpPr>
        <p:spPr>
          <a:xfrm>
            <a:off x="1422400" y="5016500"/>
            <a:ext cx="1905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1" i="0" u="none" strike="noStrike">
                <a:solidFill>
                  <a:srgbClr val="2C3E50"/>
                </a:solidFill>
                <a:latin typeface="Noto Sans SC" panose="020B0200000000000000" charset="-122"/>
                <a:ea typeface="Noto Sans SC" panose="020B0200000000000000" charset="-122"/>
                <a:cs typeface="Noto Sans SC" panose="020B0200000000000000" charset="-122"/>
                <a:sym typeface="Noto Sans SC" panose="020B0200000000000000" charset="-122"/>
              </a:rPr>
              <a:t>长距线性覆盖</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200" b="0" i="0" u="none" strike="noStrike">
                <a:solidFill>
                  <a:srgbClr val="78828C"/>
                </a:solidFill>
                <a:latin typeface="Noto Sans SC" panose="020B0200000000000000" charset="-122"/>
                <a:ea typeface="Noto Sans SC" panose="020B0200000000000000" charset="-122"/>
                <a:cs typeface="Noto Sans SC" panose="020B0200000000000000" charset="-122"/>
                <a:sym typeface="Noto Sans SC" panose="020B0200000000000000" charset="-122"/>
              </a:rPr>
              <a:t>地铁、隧道等狭长区域，保障信号连续无断点。</a:t>
            </a:r>
            <a:endParaRPr lang="en-US" sz="1100"/>
          </a:p>
        </p:txBody>
      </p:sp>
      <p:sp>
        <p:nvSpPr>
          <p:cNvPr id="21" name="AutoShape 21"/>
          <p:cNvSpPr/>
          <p:nvPr/>
        </p:nvSpPr>
        <p:spPr>
          <a:xfrm>
            <a:off x="3492500" y="4953000"/>
            <a:ext cx="2286000" cy="889000"/>
          </a:xfrm>
          <a:prstGeom prst="roundRect">
            <a:avLst>
              <a:gd name="adj" fmla="val 0"/>
            </a:avLst>
          </a:prstGeom>
          <a:solidFill>
            <a:srgbClr val="F8F9FA">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2" name="Picture 22"/>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619500" y="5054600"/>
            <a:ext cx="228600" cy="228600"/>
          </a:xfrm>
          <a:prstGeom prst="rect">
            <a:avLst/>
          </a:prstGeom>
        </p:spPr>
      </p:pic>
      <p:sp>
        <p:nvSpPr>
          <p:cNvPr id="23" name="AutoShape 23"/>
          <p:cNvSpPr/>
          <p:nvPr/>
        </p:nvSpPr>
        <p:spPr>
          <a:xfrm>
            <a:off x="3898900" y="5016500"/>
            <a:ext cx="1905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1" i="0" u="none" strike="noStrike">
                <a:solidFill>
                  <a:srgbClr val="2C3E50"/>
                </a:solidFill>
                <a:latin typeface="Noto Sans SC" panose="020B0200000000000000" charset="-122"/>
                <a:ea typeface="Noto Sans SC" panose="020B0200000000000000" charset="-122"/>
                <a:cs typeface="Noto Sans SC" panose="020B0200000000000000" charset="-122"/>
                <a:sym typeface="Noto Sans SC" panose="020B0200000000000000" charset="-122"/>
              </a:rPr>
              <a:t>高标准业务需求</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200" b="0" i="0" u="none" strike="noStrike">
                <a:solidFill>
                  <a:srgbClr val="78828C"/>
                </a:solidFill>
                <a:latin typeface="Noto Sans SC" panose="020B0200000000000000" charset="-122"/>
                <a:ea typeface="Noto Sans SC" panose="020B0200000000000000" charset="-122"/>
                <a:cs typeface="Noto Sans SC" panose="020B0200000000000000" charset="-122"/>
                <a:sym typeface="Noto Sans SC" panose="020B0200000000000000" charset="-122"/>
              </a:rPr>
              <a:t>金融、政企等高稳定性要求的核心通信场景。</a:t>
            </a:r>
            <a:endParaRPr lang="en-US" sz="1100"/>
          </a:p>
        </p:txBody>
      </p:sp>
      <p:sp>
        <p:nvSpPr>
          <p:cNvPr id="24" name="AutoShape 24"/>
          <p:cNvSpPr/>
          <p:nvPr/>
        </p:nvSpPr>
        <p:spPr>
          <a:xfrm>
            <a:off x="6286500" y="1524000"/>
            <a:ext cx="5270500" cy="4572000"/>
          </a:xfrm>
          <a:prstGeom prst="roundRect">
            <a:avLst>
              <a:gd name="adj" fmla="val 0"/>
            </a:avLst>
          </a:prstGeom>
          <a:solidFill>
            <a:srgbClr val="FFFFFF">
              <a:alpha val="100000"/>
            </a:srgbClr>
          </a:solidFill>
          <a:ln w="12700" cap="flat" cmpd="sng">
            <a:solidFill>
              <a:srgbClr val="E5E7EB">
                <a:alpha val="100000"/>
              </a:srgbClr>
            </a:solidFill>
            <a:prstDash val="solid"/>
            <a:round/>
          </a:ln>
        </p:spPr>
        <p:txBody>
          <a:bodyPr vert="horz" wrap="square" lIns="63500" tIns="63500" rIns="63500" bIns="63500" rtlCol="0" anchor="ctr"/>
          <a:lstStyle/>
          <a:p>
            <a:pPr algn="ctr">
              <a:defRPr/>
            </a:pPr>
          </a:p>
        </p:txBody>
      </p:sp>
      <p:pic>
        <p:nvPicPr>
          <p:cNvPr id="25" name="Picture 25"/>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6540500" y="1841500"/>
            <a:ext cx="355600" cy="355600"/>
          </a:xfrm>
          <a:prstGeom prst="rect">
            <a:avLst/>
          </a:prstGeom>
        </p:spPr>
      </p:pic>
      <p:sp>
        <p:nvSpPr>
          <p:cNvPr id="26" name="AutoShape 26"/>
          <p:cNvSpPr/>
          <p:nvPr/>
        </p:nvSpPr>
        <p:spPr>
          <a:xfrm>
            <a:off x="7023100" y="1841500"/>
            <a:ext cx="419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2C3E50"/>
                </a:solidFill>
                <a:latin typeface="Noto Sans SC" panose="020B0200000000000000" charset="-122"/>
                <a:ea typeface="Noto Sans SC" panose="020B0200000000000000" charset="-122"/>
                <a:cs typeface="Noto Sans SC" panose="020B0200000000000000" charset="-122"/>
                <a:sym typeface="Noto Sans SC" panose="020B0200000000000000" charset="-122"/>
              </a:rPr>
              <a:t>无线耦合方案</a:t>
            </a:r>
            <a:endParaRPr lang="en-US" sz="1100"/>
          </a:p>
        </p:txBody>
      </p:sp>
      <p:cxnSp>
        <p:nvCxnSpPr>
          <p:cNvPr id="27" name="Connector 27"/>
          <p:cNvCxnSpPr/>
          <p:nvPr/>
        </p:nvCxnSpPr>
        <p:spPr>
          <a:xfrm rot="-9167">
            <a:off x="6540508" y="2406650"/>
            <a:ext cx="4762500" cy="12700"/>
          </a:xfrm>
          <a:prstGeom prst="straightConnector1">
            <a:avLst/>
          </a:prstGeom>
          <a:solidFill>
            <a:srgbClr val="DEE0E3">
              <a:alpha val="100000"/>
            </a:srgbClr>
          </a:solidFill>
          <a:ln w="12700" cap="flat" cmpd="sng">
            <a:solidFill>
              <a:srgbClr val="E6E8EB">
                <a:alpha val="100000"/>
              </a:srgbClr>
            </a:solidFill>
            <a:prstDash val="solid"/>
            <a:round/>
            <a:headEnd type="none" w="med" len="med"/>
            <a:tailEnd type="none" w="med" len="med"/>
          </a:ln>
        </p:spPr>
      </p:cxnSp>
      <p:sp>
        <p:nvSpPr>
          <p:cNvPr id="28" name="AutoShape 28"/>
          <p:cNvSpPr/>
          <p:nvPr/>
        </p:nvSpPr>
        <p:spPr>
          <a:xfrm>
            <a:off x="6540500" y="2603500"/>
            <a:ext cx="4762500" cy="698500"/>
          </a:xfrm>
          <a:prstGeom prst="roundRect">
            <a:avLst>
              <a:gd name="adj" fmla="val 0"/>
            </a:avLst>
          </a:prstGeom>
          <a:solidFill>
            <a:srgbClr val="3498DB">
              <a:alpha val="8000"/>
            </a:srgbClr>
          </a:solidFill>
          <a:ln w="25400" cap="flat" cmpd="sng">
            <a:noFill/>
            <a:prstDash val="solid"/>
            <a:round/>
          </a:ln>
        </p:spPr>
        <p:txBody>
          <a:bodyPr vert="horz" wrap="square" lIns="63500" tIns="63500" rIns="63500" bIns="63500" rtlCol="0" anchor="ctr"/>
          <a:lstStyle/>
          <a:p>
            <a:pPr algn="ctr">
              <a:defRPr/>
            </a:pPr>
          </a:p>
        </p:txBody>
      </p:sp>
      <p:sp>
        <p:nvSpPr>
          <p:cNvPr id="29" name="AutoShape 29"/>
          <p:cNvSpPr/>
          <p:nvPr/>
        </p:nvSpPr>
        <p:spPr>
          <a:xfrm>
            <a:off x="6604000" y="2705100"/>
            <a:ext cx="4635500" cy="571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300" b="1" i="0" u="none" strike="noStrike">
                <a:solidFill>
                  <a:srgbClr val="3498DB"/>
                </a:solidFill>
                <a:latin typeface="Noto Sans SC" panose="020B0200000000000000" charset="-122"/>
                <a:ea typeface="Noto Sans SC" panose="020B0200000000000000" charset="-122"/>
                <a:cs typeface="Noto Sans SC" panose="020B0200000000000000" charset="-122"/>
                <a:sym typeface="Noto Sans SC" panose="020B0200000000000000" charset="-122"/>
              </a:rPr>
              <a:t>方案原理：</a:t>
            </a:r>
            <a:r>
              <a:rPr lang="en-US" sz="1300" b="0" i="0" u="none" strike="noStrike">
                <a:solidFill>
                  <a:srgbClr val="555F6B"/>
                </a:solidFill>
                <a:latin typeface="Noto Sans SC" panose="020B0200000000000000" charset="-122"/>
                <a:ea typeface="Noto Sans SC" panose="020B0200000000000000" charset="-122"/>
                <a:cs typeface="Noto Sans SC" panose="020B0200000000000000" charset="-122"/>
                <a:sym typeface="Noto Sans SC" panose="020B0200000000000000" charset="-122"/>
              </a:rPr>
              <a:t>通过高增益天线捕获基站无线信号，经处理后传输至远端，无需依赖有线信源，部署灵活。</a:t>
            </a:r>
            <a:endParaRPr lang="en-US" sz="1100"/>
          </a:p>
        </p:txBody>
      </p:sp>
      <p:sp>
        <p:nvSpPr>
          <p:cNvPr id="30" name="AutoShape 30"/>
          <p:cNvSpPr/>
          <p:nvPr/>
        </p:nvSpPr>
        <p:spPr>
          <a:xfrm>
            <a:off x="6540500" y="3492500"/>
            <a:ext cx="47625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3498DB"/>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核心适用场景</a:t>
            </a:r>
            <a:endParaRPr lang="en-US" sz="1100"/>
          </a:p>
        </p:txBody>
      </p:sp>
      <p:sp>
        <p:nvSpPr>
          <p:cNvPr id="31" name="AutoShape 31"/>
          <p:cNvSpPr/>
          <p:nvPr/>
        </p:nvSpPr>
        <p:spPr>
          <a:xfrm>
            <a:off x="6540500" y="3937000"/>
            <a:ext cx="2286000" cy="889000"/>
          </a:xfrm>
          <a:prstGeom prst="roundRect">
            <a:avLst>
              <a:gd name="adj" fmla="val 0"/>
            </a:avLst>
          </a:prstGeom>
          <a:solidFill>
            <a:srgbClr val="F8F9FA">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32" name="Picture 32"/>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6667500" y="4038600"/>
            <a:ext cx="228600" cy="228600"/>
          </a:xfrm>
          <a:prstGeom prst="rect">
            <a:avLst/>
          </a:prstGeom>
        </p:spPr>
      </p:pic>
      <p:sp>
        <p:nvSpPr>
          <p:cNvPr id="33" name="AutoShape 33"/>
          <p:cNvSpPr/>
          <p:nvPr/>
        </p:nvSpPr>
        <p:spPr>
          <a:xfrm>
            <a:off x="6946900" y="4000500"/>
            <a:ext cx="1905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1" i="0" u="none" strike="noStrike">
                <a:solidFill>
                  <a:srgbClr val="2C3E50"/>
                </a:solidFill>
                <a:latin typeface="Noto Sans SC" panose="020B0200000000000000" charset="-122"/>
                <a:ea typeface="Noto Sans SC" panose="020B0200000000000000" charset="-122"/>
                <a:cs typeface="Noto Sans SC" panose="020B0200000000000000" charset="-122"/>
                <a:sym typeface="Noto Sans SC" panose="020B0200000000000000" charset="-122"/>
              </a:rPr>
              <a:t>无基建户外场景</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200" b="0" i="0" u="none" strike="noStrike">
                <a:solidFill>
                  <a:srgbClr val="78828C"/>
                </a:solidFill>
                <a:latin typeface="Noto Sans SC" panose="020B0200000000000000" charset="-122"/>
                <a:ea typeface="Noto Sans SC" panose="020B0200000000000000" charset="-122"/>
                <a:cs typeface="Noto Sans SC" panose="020B0200000000000000" charset="-122"/>
                <a:sym typeface="Noto Sans SC" panose="020B0200000000000000" charset="-122"/>
              </a:rPr>
              <a:t>无机房、无布线条件，快速搭建临时通信链路。</a:t>
            </a:r>
            <a:endParaRPr lang="en-US" sz="1100"/>
          </a:p>
        </p:txBody>
      </p:sp>
      <p:sp>
        <p:nvSpPr>
          <p:cNvPr id="34" name="AutoShape 34"/>
          <p:cNvSpPr/>
          <p:nvPr/>
        </p:nvSpPr>
        <p:spPr>
          <a:xfrm>
            <a:off x="9017000" y="3937000"/>
            <a:ext cx="2286000" cy="889000"/>
          </a:xfrm>
          <a:prstGeom prst="roundRect">
            <a:avLst>
              <a:gd name="adj" fmla="val 0"/>
            </a:avLst>
          </a:prstGeom>
          <a:solidFill>
            <a:srgbClr val="F8F9FA">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35" name="Picture 35"/>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9144000" y="4038600"/>
            <a:ext cx="228600" cy="228600"/>
          </a:xfrm>
          <a:prstGeom prst="rect">
            <a:avLst/>
          </a:prstGeom>
        </p:spPr>
      </p:pic>
      <p:sp>
        <p:nvSpPr>
          <p:cNvPr id="36" name="AutoShape 36"/>
          <p:cNvSpPr/>
          <p:nvPr/>
        </p:nvSpPr>
        <p:spPr>
          <a:xfrm>
            <a:off x="9423400" y="4000500"/>
            <a:ext cx="1905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1" i="0" u="none" strike="noStrike">
                <a:solidFill>
                  <a:srgbClr val="2C3E50"/>
                </a:solidFill>
                <a:latin typeface="Noto Sans SC" panose="020B0200000000000000" charset="-122"/>
                <a:ea typeface="Noto Sans SC" panose="020B0200000000000000" charset="-122"/>
                <a:cs typeface="Noto Sans SC" panose="020B0200000000000000" charset="-122"/>
                <a:sym typeface="Noto Sans SC" panose="020B0200000000000000" charset="-122"/>
              </a:rPr>
              <a:t>复杂地形补盲</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200" b="0" i="0" u="none" strike="noStrike">
                <a:solidFill>
                  <a:srgbClr val="78828C"/>
                </a:solidFill>
                <a:latin typeface="Noto Sans SC" panose="020B0200000000000000" charset="-122"/>
                <a:ea typeface="Noto Sans SC" panose="020B0200000000000000" charset="-122"/>
                <a:cs typeface="Noto Sans SC" panose="020B0200000000000000" charset="-122"/>
                <a:sym typeface="Noto Sans SC" panose="020B0200000000000000" charset="-122"/>
              </a:rPr>
              <a:t>山区、丘陵、峡谷等屏蔽严重区域，消除死角。</a:t>
            </a:r>
            <a:endParaRPr lang="en-US" sz="1100"/>
          </a:p>
        </p:txBody>
      </p:sp>
      <p:sp>
        <p:nvSpPr>
          <p:cNvPr id="37" name="AutoShape 37"/>
          <p:cNvSpPr/>
          <p:nvPr/>
        </p:nvSpPr>
        <p:spPr>
          <a:xfrm>
            <a:off x="6540500" y="4953000"/>
            <a:ext cx="2286000" cy="889000"/>
          </a:xfrm>
          <a:prstGeom prst="roundRect">
            <a:avLst>
              <a:gd name="adj" fmla="val 0"/>
            </a:avLst>
          </a:prstGeom>
          <a:solidFill>
            <a:srgbClr val="F8F9FA">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38" name="Picture 38"/>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6667500" y="5054600"/>
            <a:ext cx="228600" cy="228600"/>
          </a:xfrm>
          <a:prstGeom prst="rect">
            <a:avLst/>
          </a:prstGeom>
        </p:spPr>
      </p:pic>
      <p:sp>
        <p:nvSpPr>
          <p:cNvPr id="39" name="AutoShape 39"/>
          <p:cNvSpPr/>
          <p:nvPr/>
        </p:nvSpPr>
        <p:spPr>
          <a:xfrm>
            <a:off x="6946900" y="5016500"/>
            <a:ext cx="1905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1" i="0" u="none" strike="noStrike">
                <a:solidFill>
                  <a:srgbClr val="2C3E50"/>
                </a:solidFill>
                <a:latin typeface="Noto Sans SC" panose="020B0200000000000000" charset="-122"/>
                <a:ea typeface="Noto Sans SC" panose="020B0200000000000000" charset="-122"/>
                <a:cs typeface="Noto Sans SC" panose="020B0200000000000000" charset="-122"/>
                <a:sym typeface="Noto Sans SC" panose="020B0200000000000000" charset="-122"/>
              </a:rPr>
              <a:t>广域分散覆盖</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200" b="0" i="0" u="none" strike="noStrike">
                <a:solidFill>
                  <a:srgbClr val="78828C"/>
                </a:solidFill>
                <a:latin typeface="Noto Sans SC" panose="020B0200000000000000" charset="-122"/>
                <a:ea typeface="Noto Sans SC" panose="020B0200000000000000" charset="-122"/>
                <a:cs typeface="Noto Sans SC" panose="020B0200000000000000" charset="-122"/>
                <a:sym typeface="Noto Sans SC" panose="020B0200000000000000" charset="-122"/>
              </a:rPr>
              <a:t>海域、岛屿、牧区等广域分散且难布线区域。</a:t>
            </a:r>
            <a:endParaRPr lang="en-US" sz="1100"/>
          </a:p>
        </p:txBody>
      </p:sp>
      <p:sp>
        <p:nvSpPr>
          <p:cNvPr id="40" name="AutoShape 40"/>
          <p:cNvSpPr/>
          <p:nvPr/>
        </p:nvSpPr>
        <p:spPr>
          <a:xfrm>
            <a:off x="9017000" y="4953000"/>
            <a:ext cx="2286000" cy="889000"/>
          </a:xfrm>
          <a:prstGeom prst="roundRect">
            <a:avLst>
              <a:gd name="adj" fmla="val 0"/>
            </a:avLst>
          </a:prstGeom>
          <a:solidFill>
            <a:srgbClr val="F8F9FA">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41" name="Picture 41"/>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9144000" y="5054600"/>
            <a:ext cx="228600" cy="228600"/>
          </a:xfrm>
          <a:prstGeom prst="rect">
            <a:avLst/>
          </a:prstGeom>
        </p:spPr>
      </p:pic>
      <p:sp>
        <p:nvSpPr>
          <p:cNvPr id="42" name="AutoShape 42"/>
          <p:cNvSpPr/>
          <p:nvPr/>
        </p:nvSpPr>
        <p:spPr>
          <a:xfrm>
            <a:off x="9423400" y="5016500"/>
            <a:ext cx="1905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1" i="0" u="none" strike="noStrike">
                <a:solidFill>
                  <a:srgbClr val="2C3E50"/>
                </a:solidFill>
                <a:latin typeface="Noto Sans SC" panose="020B0200000000000000" charset="-122"/>
                <a:ea typeface="Noto Sans SC" panose="020B0200000000000000" charset="-122"/>
                <a:cs typeface="Noto Sans SC" panose="020B0200000000000000" charset="-122"/>
                <a:sym typeface="Noto Sans SC" panose="020B0200000000000000" charset="-122"/>
              </a:rPr>
              <a:t>应急通信保障</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200" b="0" i="0" u="none" strike="noStrike">
                <a:solidFill>
                  <a:srgbClr val="78828C"/>
                </a:solidFill>
                <a:latin typeface="Noto Sans SC" panose="020B0200000000000000" charset="-122"/>
                <a:ea typeface="Noto Sans SC" panose="020B0200000000000000" charset="-122"/>
                <a:cs typeface="Noto Sans SC" panose="020B0200000000000000" charset="-122"/>
                <a:sym typeface="Noto Sans SC" panose="020B0200000000000000" charset="-122"/>
              </a:rPr>
              <a:t>赛事、救灾等突发情况，快速响应与部署。</a:t>
            </a:r>
            <a:endParaRPr lang="en-US" sz="110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4F6F7">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 y="-1016000"/>
            <a:ext cx="3810000" cy="3810000"/>
          </a:xfrm>
          <a:prstGeom prst="ellipse">
            <a:avLst/>
          </a:prstGeom>
          <a:solidFill>
            <a:srgbClr val="2C3E50">
              <a:alpha val="3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9652000" y="4318000"/>
            <a:ext cx="5080000" cy="5080000"/>
          </a:xfrm>
          <a:prstGeom prst="ellipse">
            <a:avLst/>
          </a:prstGeom>
          <a:solidFill>
            <a:srgbClr val="2C3E50">
              <a:alpha val="3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0" y="1016000"/>
            <a:ext cx="12192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000" b="1" i="0" u="none" strike="noStrike">
                <a:solidFill>
                  <a:srgbClr val="2C3E50"/>
                </a:solidFill>
                <a:latin typeface="Noto Sans SC" panose="020B0200000000000000" charset="-122"/>
                <a:ea typeface="Noto Sans SC" panose="020B0200000000000000" charset="-122"/>
                <a:cs typeface="Noto Sans SC" panose="020B0200000000000000" charset="-122"/>
                <a:sym typeface="Noto Sans SC" panose="020B0200000000000000" charset="-122"/>
              </a:rPr>
              <a:t>感谢聆听</a:t>
            </a:r>
            <a:endParaRPr lang="en-US" sz="1100"/>
          </a:p>
        </p:txBody>
      </p:sp>
      <p:sp>
        <p:nvSpPr>
          <p:cNvPr id="5" name="AutoShape 5"/>
          <p:cNvSpPr/>
          <p:nvPr/>
        </p:nvSpPr>
        <p:spPr>
          <a:xfrm>
            <a:off x="0" y="2159000"/>
            <a:ext cx="12192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000" b="0" i="0" u="none" strike="noStrike">
                <a:solidFill>
                  <a:srgbClr val="7F8C8D"/>
                </a:solidFill>
                <a:latin typeface="Noto Sans SC" panose="020B0200000000000000" charset="-122"/>
                <a:ea typeface="Noto Sans SC" panose="020B0200000000000000" charset="-122"/>
                <a:cs typeface="Noto Sans SC" panose="020B0200000000000000" charset="-122"/>
                <a:sym typeface="Noto Sans SC" panose="020B0200000000000000" charset="-122"/>
              </a:rPr>
              <a:t>全场景通信信号覆盖解决方案服务商</a:t>
            </a:r>
            <a:endParaRPr lang="en-US" sz="1100"/>
          </a:p>
        </p:txBody>
      </p:sp>
      <p:sp>
        <p:nvSpPr>
          <p:cNvPr id="6" name="AutoShape 6"/>
          <p:cNvSpPr/>
          <p:nvPr/>
        </p:nvSpPr>
        <p:spPr>
          <a:xfrm>
            <a:off x="0" y="2984500"/>
            <a:ext cx="12192000" cy="5715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400" b="1" i="0" u="none" strike="noStrike">
                <a:solidFill>
                  <a:srgbClr val="2C3E50"/>
                </a:solidFill>
                <a:latin typeface="Noto Sans SC" panose="020B0200000000000000" charset="-122"/>
                <a:ea typeface="Noto Sans SC" panose="020B0200000000000000" charset="-122"/>
                <a:cs typeface="Noto Sans SC" panose="020B0200000000000000" charset="-122"/>
                <a:sym typeface="Noto Sans SC" panose="020B0200000000000000" charset="-122"/>
              </a:rPr>
              <a:t>上海弘謇通信科技有限公司</a:t>
            </a:r>
            <a:endParaRPr lang="en-US" sz="1100"/>
          </a:p>
        </p:txBody>
      </p:sp>
      <p:sp>
        <p:nvSpPr>
          <p:cNvPr id="7" name="AutoShape 7"/>
          <p:cNvSpPr/>
          <p:nvPr/>
        </p:nvSpPr>
        <p:spPr>
          <a:xfrm>
            <a:off x="1016000" y="3873500"/>
            <a:ext cx="4889500" cy="952500"/>
          </a:xfrm>
          <a:prstGeom prst="roundRect">
            <a:avLst>
              <a:gd name="adj" fmla="val 0"/>
            </a:avLst>
          </a:prstGeom>
          <a:solidFill>
            <a:srgbClr val="FFFFFF">
              <a:alpha val="100000"/>
            </a:srgbClr>
          </a:solidFill>
          <a:ln w="12700" cap="flat" cmpd="sng">
            <a:solidFill>
              <a:srgbClr val="DCE0E4">
                <a:alpha val="100000"/>
              </a:srgbClr>
            </a:solidFill>
            <a:prstDash val="solid"/>
            <a:round/>
          </a:ln>
        </p:spPr>
        <p:txBody>
          <a:bodyPr vert="horz" wrap="square" lIns="63500" tIns="63500" rIns="63500" bIns="63500" rtlCol="0" anchor="ctr"/>
          <a:lstStyle/>
          <a:p>
            <a:pPr algn="ctr">
              <a:defRPr/>
            </a:pPr>
          </a:p>
        </p:txBody>
      </p:sp>
      <p:pic>
        <p:nvPicPr>
          <p:cNvPr id="8" name="Picture 8"/>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270000" y="4165600"/>
            <a:ext cx="355600" cy="355600"/>
          </a:xfrm>
          <a:prstGeom prst="rect">
            <a:avLst/>
          </a:prstGeom>
        </p:spPr>
      </p:pic>
      <p:sp>
        <p:nvSpPr>
          <p:cNvPr id="9" name="AutoShape 9"/>
          <p:cNvSpPr/>
          <p:nvPr/>
        </p:nvSpPr>
        <p:spPr>
          <a:xfrm>
            <a:off x="1778000" y="4038600"/>
            <a:ext cx="4064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500" b="1" i="0" u="none" strike="noStrike">
                <a:solidFill>
                  <a:srgbClr val="2C3E50"/>
                </a:solidFill>
                <a:latin typeface="Noto Sans SC" panose="020B0200000000000000" charset="-122"/>
                <a:ea typeface="Noto Sans SC" panose="020B0200000000000000" charset="-122"/>
                <a:cs typeface="Noto Sans SC" panose="020B0200000000000000" charset="-122"/>
                <a:sym typeface="Noto Sans SC" panose="020B0200000000000000" charset="-122"/>
              </a:rPr>
              <a:t>公司地址</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616A73"/>
                </a:solidFill>
                <a:latin typeface="Noto Sans SC" panose="020B0200000000000000" charset="-122"/>
                <a:ea typeface="Noto Sans SC" panose="020B0200000000000000" charset="-122"/>
                <a:cs typeface="Noto Sans SC" panose="020B0200000000000000" charset="-122"/>
                <a:sym typeface="Noto Sans SC" panose="020B0200000000000000" charset="-122"/>
              </a:rPr>
              <a:t>上海市</a:t>
            </a:r>
            <a:r>
              <a:rPr lang="zh-CN" altLang="en-US" sz="1300" b="0" i="0" u="none" strike="noStrike">
                <a:solidFill>
                  <a:srgbClr val="616A73"/>
                </a:solidFill>
                <a:latin typeface="Noto Sans SC" panose="020B0200000000000000" charset="-122"/>
                <a:ea typeface="Noto Sans SC" panose="020B0200000000000000" charset="-122"/>
                <a:cs typeface="Noto Sans SC" panose="020B0200000000000000" charset="-122"/>
                <a:sym typeface="Noto Sans SC" panose="020B0200000000000000" charset="-122"/>
              </a:rPr>
              <a:t>闵行区新龙路</a:t>
            </a:r>
            <a:r>
              <a:rPr lang="en-US" altLang="zh-CN" sz="1300" b="0" i="0" u="none" strike="noStrike">
                <a:solidFill>
                  <a:srgbClr val="616A73"/>
                </a:solidFill>
                <a:latin typeface="Noto Sans SC" panose="020B0200000000000000" charset="-122"/>
                <a:ea typeface="Noto Sans SC" panose="020B0200000000000000" charset="-122"/>
                <a:cs typeface="Noto Sans SC" panose="020B0200000000000000" charset="-122"/>
                <a:sym typeface="Noto Sans SC" panose="020B0200000000000000" charset="-122"/>
              </a:rPr>
              <a:t>1333</a:t>
            </a:r>
            <a:r>
              <a:rPr lang="zh-CN" altLang="en-US" sz="1300" b="0" i="0" u="none" strike="noStrike">
                <a:solidFill>
                  <a:srgbClr val="616A73"/>
                </a:solidFill>
                <a:latin typeface="Noto Sans SC" panose="020B0200000000000000" charset="-122"/>
                <a:ea typeface="Noto Sans SC" panose="020B0200000000000000" charset="-122"/>
                <a:cs typeface="Noto Sans SC" panose="020B0200000000000000" charset="-122"/>
                <a:sym typeface="Noto Sans SC" panose="020B0200000000000000" charset="-122"/>
              </a:rPr>
              <a:t>号</a:t>
            </a:r>
            <a:r>
              <a:rPr lang="en-US" altLang="zh-CN" sz="1300" b="0" i="0" u="none" strike="noStrike">
                <a:solidFill>
                  <a:srgbClr val="616A73"/>
                </a:solidFill>
                <a:latin typeface="Noto Sans SC" panose="020B0200000000000000" charset="-122"/>
                <a:ea typeface="Noto Sans SC" panose="020B0200000000000000" charset="-122"/>
                <a:cs typeface="Noto Sans SC" panose="020B0200000000000000" charset="-122"/>
                <a:sym typeface="Noto Sans SC" panose="020B0200000000000000" charset="-122"/>
              </a:rPr>
              <a:t>30</a:t>
            </a:r>
            <a:r>
              <a:rPr lang="zh-CN" altLang="en-US" sz="1300" b="0" i="0" u="none" strike="noStrike">
                <a:solidFill>
                  <a:srgbClr val="616A73"/>
                </a:solidFill>
                <a:latin typeface="Noto Sans SC" panose="020B0200000000000000" charset="-122"/>
                <a:ea typeface="Noto Sans SC" panose="020B0200000000000000" charset="-122"/>
                <a:cs typeface="Noto Sans SC" panose="020B0200000000000000" charset="-122"/>
                <a:sym typeface="Noto Sans SC" panose="020B0200000000000000" charset="-122"/>
              </a:rPr>
              <a:t>幢</a:t>
            </a:r>
            <a:r>
              <a:rPr lang="en-US" altLang="zh-CN" sz="1300" b="0" i="0" u="none" strike="noStrike">
                <a:solidFill>
                  <a:srgbClr val="616A73"/>
                </a:solidFill>
                <a:latin typeface="Noto Sans SC" panose="020B0200000000000000" charset="-122"/>
                <a:ea typeface="Noto Sans SC" panose="020B0200000000000000" charset="-122"/>
                <a:cs typeface="Noto Sans SC" panose="020B0200000000000000" charset="-122"/>
                <a:sym typeface="Noto Sans SC" panose="020B0200000000000000" charset="-122"/>
              </a:rPr>
              <a:t>226</a:t>
            </a:r>
            <a:r>
              <a:rPr lang="zh-CN" altLang="en-US" sz="1300" b="0" i="0" u="none" strike="noStrike">
                <a:solidFill>
                  <a:srgbClr val="616A73"/>
                </a:solidFill>
                <a:latin typeface="Noto Sans SC" panose="020B0200000000000000" charset="-122"/>
                <a:ea typeface="Noto Sans SC" panose="020B0200000000000000" charset="-122"/>
                <a:cs typeface="Noto Sans SC" panose="020B0200000000000000" charset="-122"/>
                <a:sym typeface="Noto Sans SC" panose="020B0200000000000000" charset="-122"/>
              </a:rPr>
              <a:t>室</a:t>
            </a:r>
            <a:endParaRPr lang="zh-CN" altLang="en-US" sz="1300" b="0" i="0" u="none" strike="noStrike">
              <a:solidFill>
                <a:srgbClr val="616A73"/>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0" name="AutoShape 10"/>
          <p:cNvSpPr/>
          <p:nvPr/>
        </p:nvSpPr>
        <p:spPr>
          <a:xfrm>
            <a:off x="6286500" y="3873500"/>
            <a:ext cx="4889500" cy="952500"/>
          </a:xfrm>
          <a:prstGeom prst="roundRect">
            <a:avLst>
              <a:gd name="adj" fmla="val 0"/>
            </a:avLst>
          </a:prstGeom>
          <a:solidFill>
            <a:srgbClr val="FFFFFF">
              <a:alpha val="100000"/>
            </a:srgbClr>
          </a:solidFill>
          <a:ln w="12700" cap="flat" cmpd="sng">
            <a:solidFill>
              <a:srgbClr val="DCE0E4">
                <a:alpha val="100000"/>
              </a:srgbClr>
            </a:solid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6540500" y="4165600"/>
            <a:ext cx="355600" cy="355600"/>
          </a:xfrm>
          <a:prstGeom prst="rect">
            <a:avLst/>
          </a:prstGeom>
        </p:spPr>
      </p:pic>
      <p:sp>
        <p:nvSpPr>
          <p:cNvPr id="12" name="AutoShape 12"/>
          <p:cNvSpPr/>
          <p:nvPr/>
        </p:nvSpPr>
        <p:spPr>
          <a:xfrm>
            <a:off x="7048500" y="4038600"/>
            <a:ext cx="4064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500" b="1" i="0" u="none" strike="noStrike">
                <a:solidFill>
                  <a:srgbClr val="2C3E50"/>
                </a:solidFill>
                <a:latin typeface="Noto Sans SC" panose="020B0200000000000000" charset="-122"/>
                <a:ea typeface="Noto Sans SC" panose="020B0200000000000000" charset="-122"/>
                <a:cs typeface="Noto Sans SC" panose="020B0200000000000000" charset="-122"/>
                <a:sym typeface="Noto Sans SC" panose="020B0200000000000000" charset="-122"/>
              </a:rPr>
              <a:t>联系电话</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616A73"/>
                </a:solidFill>
                <a:latin typeface="Noto Sans SC" panose="020B0200000000000000" charset="-122"/>
                <a:ea typeface="Noto Sans SC" panose="020B0200000000000000" charset="-122"/>
                <a:cs typeface="Noto Sans SC" panose="020B0200000000000000" charset="-122"/>
                <a:sym typeface="Noto Sans SC" panose="020B0200000000000000" charset="-122"/>
              </a:rPr>
              <a:t>021-3350 8186 /18616326633</a:t>
            </a:r>
            <a:endParaRPr lang="en-US" sz="1100"/>
          </a:p>
        </p:txBody>
      </p:sp>
      <p:sp>
        <p:nvSpPr>
          <p:cNvPr id="13" name="AutoShape 13"/>
          <p:cNvSpPr/>
          <p:nvPr/>
        </p:nvSpPr>
        <p:spPr>
          <a:xfrm>
            <a:off x="1016000" y="5016500"/>
            <a:ext cx="4889500" cy="952500"/>
          </a:xfrm>
          <a:prstGeom prst="roundRect">
            <a:avLst>
              <a:gd name="adj" fmla="val 0"/>
            </a:avLst>
          </a:prstGeom>
          <a:solidFill>
            <a:srgbClr val="FFFFFF">
              <a:alpha val="100000"/>
            </a:srgbClr>
          </a:solidFill>
          <a:ln w="12700" cap="flat" cmpd="sng">
            <a:solidFill>
              <a:srgbClr val="DCE0E4">
                <a:alpha val="100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270000" y="5308600"/>
            <a:ext cx="355600" cy="355600"/>
          </a:xfrm>
          <a:prstGeom prst="rect">
            <a:avLst/>
          </a:prstGeom>
        </p:spPr>
      </p:pic>
      <p:sp>
        <p:nvSpPr>
          <p:cNvPr id="15" name="AutoShape 15"/>
          <p:cNvSpPr/>
          <p:nvPr/>
        </p:nvSpPr>
        <p:spPr>
          <a:xfrm>
            <a:off x="1778000" y="5181600"/>
            <a:ext cx="4064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500" b="1" i="0" u="none" strike="noStrike">
                <a:solidFill>
                  <a:srgbClr val="2C3E50"/>
                </a:solidFill>
                <a:latin typeface="Noto Sans SC" panose="020B0200000000000000" charset="-122"/>
                <a:ea typeface="Noto Sans SC" panose="020B0200000000000000" charset="-122"/>
                <a:cs typeface="Noto Sans SC" panose="020B0200000000000000" charset="-122"/>
                <a:sym typeface="Noto Sans SC" panose="020B0200000000000000" charset="-122"/>
              </a:rPr>
              <a:t>商务邮箱</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616A73"/>
                </a:solidFill>
                <a:latin typeface="Noto Sans SC" panose="020B0200000000000000" charset="-122"/>
                <a:ea typeface="Noto Sans SC" panose="020B0200000000000000" charset="-122"/>
                <a:cs typeface="Noto Sans SC" panose="020B0200000000000000" charset="-122"/>
                <a:sym typeface="Noto Sans SC" panose="020B0200000000000000" charset="-122"/>
              </a:rPr>
              <a:t>baoxunjie@easytolink.net</a:t>
            </a:r>
            <a:endParaRPr lang="en-US" sz="1100"/>
          </a:p>
        </p:txBody>
      </p:sp>
      <p:sp>
        <p:nvSpPr>
          <p:cNvPr id="16" name="AutoShape 16"/>
          <p:cNvSpPr/>
          <p:nvPr/>
        </p:nvSpPr>
        <p:spPr>
          <a:xfrm>
            <a:off x="6286500" y="5016500"/>
            <a:ext cx="4889500" cy="952500"/>
          </a:xfrm>
          <a:prstGeom prst="roundRect">
            <a:avLst>
              <a:gd name="adj" fmla="val 0"/>
            </a:avLst>
          </a:prstGeom>
          <a:solidFill>
            <a:srgbClr val="FFFFFF">
              <a:alpha val="100000"/>
            </a:srgbClr>
          </a:solidFill>
          <a:ln w="12700" cap="flat" cmpd="sng">
            <a:solidFill>
              <a:srgbClr val="DCE0E4">
                <a:alpha val="100000"/>
              </a:srgbClr>
            </a:solidFill>
            <a:prstDash val="solid"/>
            <a:round/>
          </a:ln>
        </p:spPr>
        <p:txBody>
          <a:bodyPr vert="horz" wrap="square" lIns="63500" tIns="63500" rIns="63500" bIns="63500" rtlCol="0" anchor="ctr"/>
          <a:lstStyle/>
          <a:p>
            <a:pPr algn="ctr">
              <a:defRPr/>
            </a:pPr>
          </a:p>
        </p:txBody>
      </p:sp>
      <p:pic>
        <p:nvPicPr>
          <p:cNvPr id="17" name="Picture 17"/>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540500" y="5308600"/>
            <a:ext cx="355600" cy="355600"/>
          </a:xfrm>
          <a:prstGeom prst="rect">
            <a:avLst/>
          </a:prstGeom>
        </p:spPr>
      </p:pic>
      <p:sp>
        <p:nvSpPr>
          <p:cNvPr id="18" name="AutoShape 18"/>
          <p:cNvSpPr/>
          <p:nvPr/>
        </p:nvSpPr>
        <p:spPr>
          <a:xfrm>
            <a:off x="7048500" y="5181600"/>
            <a:ext cx="4064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500" b="1" i="0" u="none" strike="noStrike">
                <a:solidFill>
                  <a:srgbClr val="2C3E50"/>
                </a:solidFill>
                <a:latin typeface="Noto Sans SC" panose="020B0200000000000000" charset="-122"/>
                <a:ea typeface="Noto Sans SC" panose="020B0200000000000000" charset="-122"/>
                <a:cs typeface="Noto Sans SC" panose="020B0200000000000000" charset="-122"/>
                <a:sym typeface="Noto Sans SC" panose="020B0200000000000000" charset="-122"/>
              </a:rPr>
              <a:t>官方网址</a:t>
            </a:r>
            <a:br>
              <a:rPr lang="en-US" sz="1600" b="0"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616A73"/>
                </a:solidFill>
                <a:latin typeface="Noto Sans SC" panose="020B0200000000000000" charset="-122"/>
                <a:ea typeface="Noto Sans SC" panose="020B0200000000000000" charset="-122"/>
                <a:cs typeface="Noto Sans SC" panose="020B0200000000000000" charset="-122"/>
                <a:sym typeface="Noto Sans SC" panose="020B0200000000000000" charset="-122"/>
              </a:rPr>
              <a:t>www.easytolink.net</a:t>
            </a:r>
            <a:endParaRPr lang="en-US" sz="1100"/>
          </a:p>
        </p:txBody>
      </p:sp>
    </p:spTree>
  </p:cSld>
  <p:clrMapOvr>
    <a:masterClrMapping/>
  </p:clrMapOvr>
</p:sld>
</file>

<file path=ppt/tags/tag1.xml><?xml version="1.0" encoding="utf-8"?>
<p:tagLst xmlns:p="http://schemas.openxmlformats.org/presentationml/2006/main">
  <p:tag name="KSO_WM_UNIT_ISCONTENTSTITLE" val="0"/>
  <p:tag name="KSO_WM_UNIT_ISNUMDGMTITLE" val="0"/>
  <p:tag name="KSO_WM_UNIT_NOCLEAR" val="0"/>
  <p:tag name="KSO_WM_UNIT_HIGHLIGHT" val="0"/>
  <p:tag name="KSO_WM_UNIT_COMPATIBLE" val="0"/>
  <p:tag name="KSO_WM_UNIT_DIAGRAM_ISNUMVISUAL" val="0"/>
  <p:tag name="KSO_WM_UNIT_DIAGRAM_ISREFERUNIT" val="0"/>
  <p:tag name="KSO_WM_DIAGRAM_GROUP_CODE" val="l1-1"/>
  <p:tag name="KSO_WM_UNIT_TYPE" val="a"/>
  <p:tag name="KSO_WM_UNIT_INDEX" val="1"/>
  <p:tag name="KSO_WM_UNIT_ID" val="diagram20235151_5*a*1"/>
  <p:tag name="KSO_WM_TEMPLATE_CATEGORY" val="diagram"/>
  <p:tag name="KSO_WM_TEMPLATE_INDEX" val="20235151"/>
  <p:tag name="KSO_WM_UNIT_LAYERLEVEL" val="1"/>
  <p:tag name="KSO_WM_TAG_VERSION" val="3.0"/>
  <p:tag name="KSO_WM_BEAUTIFY_FLAG" val="#wm#"/>
  <p:tag name="KSO_WM_UNIT_TEXT_TYPE" val="1"/>
  <p:tag name="KSO_WM_UNIT_PRESET_TEXT" val="单击此处添加文档标题内容"/>
  <p:tag name="KSO_WM_UNIT_TEXT_FILL_FORE_SCHEMECOLOR_INDEX" val="1"/>
  <p:tag name="KSO_WM_UNIT_TEXT_FILL_TYPE" val="1"/>
  <p:tag name="KSO_WM_UNIT_USESOURCEFORMAT_APPLY" val="1"/>
</p:tagLst>
</file>

<file path=ppt/tags/tag2.xml><?xml version="1.0" encoding="utf-8"?>
<p:tagLst xmlns:p="http://schemas.openxmlformats.org/presentationml/2006/main">
  <p:tag name="KSO_WM_UNIT_SUBTYPE" val="a"/>
  <p:tag name="KSO_WM_UNIT_TEXT_LAYER_COUNT" val="1"/>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_1"/>
  <p:tag name="KSO_WM_UNIT_ID" val="diagram20235151_9*l_h_f*1_1_1"/>
  <p:tag name="KSO_WM_TEMPLATE_CATEGORY" val="diagram"/>
  <p:tag name="KSO_WM_TEMPLATE_INDEX" val="20235151"/>
  <p:tag name="KSO_WM_UNIT_LAYERLEVEL" val="1_1_1"/>
  <p:tag name="KSO_WM_TAG_VERSION" val="3.0"/>
  <p:tag name="KSO_WM_UNIT_TEXT_TYPE" val="1"/>
  <p:tag name="KSO_WM_DIAGRAM_MAX_ITEMCNT" val="12"/>
  <p:tag name="KSO_WM_DIAGRAM_MIN_ITEMCNT" val="2"/>
  <p:tag name="KSO_WM_DIAGRAM_VIRTUALLY_FRAME" val="{&quot;height&quot;:372.1281089623034,&quot;left&quot;:54.80000000000001,&quot;top&quot;:113.53594551884835,&quot;width&quot;:850.4}"/>
  <p:tag name="KSO_WM_DIAGRAM_COLOR_MATCH_VALUE" val="{&quot;shape&quot;:{&quot;fill&quot;:{&quot;solid&quot;:{&quot;brightness&quot;:0,&quot;colorType&quot;:1,&quot;foreColorIndex&quot;:2,&quot;transparency&quot;:0.8999999761581421},&quot;type&quot;:1},&quot;glow&quot;:{&quot;colorType&quot;:0},&quot;line&quot;:{&quot;gradient&quot;:[{&quot;brightness&quot;:0,&quot;colorType&quot;:1,&quot;foreColorIndex&quot;:5,&quot;pos&quot;:0,&quot;transparency&quot;:0.30000001192092896},{&quot;brightness&quot;:0,&quot;colorType&quot;:1,&quot;foreColorIndex&quot;:5,&quot;pos&quot;:1,&quot;transparency&quot;:0.4000000059604645}],&quot;type&quot;:2},&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DIAGRAM_VERSION" val="3"/>
  <p:tag name="KSO_WM_DIAGRAM_COLOR_TRICK" val="1"/>
  <p:tag name="KSO_WM_DIAGRAM_COLOR_TEXT_CAN_REMOVE" val="n"/>
  <p:tag name="KSO_WM_UNIT_PRESET_TEXT" val="单击此处添加文本具体内容，简明扼要地阐述您的观点。根据需要可酌情增减文字"/>
  <p:tag name="KSO_WM_UNIT_FILL_TYPE" val="1"/>
  <p:tag name="KSO_WM_UNIT_FILL_FORE_SCHEMECOLOR_INDEX" val="2"/>
  <p:tag name="KSO_WM_UNIT_FILL_FORE_SCHEMECOLOR_INDEX_BRIGHTNESS" val="0"/>
  <p:tag name="KSO_WM_UNIT_TEXT_FILL_FORE_SCHEMECOLOR_INDEX" val="1"/>
  <p:tag name="KSO_WM_UNIT_TEXT_FILL_TYPE" val="1"/>
  <p:tag name="KSO_WM_UNIT_LINE_FORE_SCHEMECOLOR_INDEX" val="5"/>
  <p:tag name="KSO_WM_UNIT_USESOURCEFORMAT_APPLY" val="1"/>
</p:tagLst>
</file>

<file path=ppt/tags/tag3.xml><?xml version="1.0" encoding="utf-8"?>
<p:tagLst xmlns:p="http://schemas.openxmlformats.org/presentationml/2006/main">
  <p:tag name="KSO_WM_UNIT_SUBTYPE" val="a"/>
  <p:tag name="KSO_WM_UNIT_TEXT_LAYER_COUNT" val="1"/>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3_1"/>
  <p:tag name="KSO_WM_UNIT_ID" val="diagram20235151_9*l_h_f*1_3_1"/>
  <p:tag name="KSO_WM_TEMPLATE_CATEGORY" val="diagram"/>
  <p:tag name="KSO_WM_TEMPLATE_INDEX" val="20235151"/>
  <p:tag name="KSO_WM_UNIT_LAYERLEVEL" val="1_1_1"/>
  <p:tag name="KSO_WM_TAG_VERSION" val="3.0"/>
  <p:tag name="KSO_WM_UNIT_TEXT_TYPE" val="1"/>
  <p:tag name="KSO_WM_DIAGRAM_MAX_ITEMCNT" val="12"/>
  <p:tag name="KSO_WM_DIAGRAM_MIN_ITEMCNT" val="2"/>
  <p:tag name="KSO_WM_DIAGRAM_VIRTUALLY_FRAME" val="{&quot;height&quot;:372.1281089623034,&quot;left&quot;:54.80000000000001,&quot;top&quot;:113.53594551884835,&quot;width&quot;:850.4}"/>
  <p:tag name="KSO_WM_DIAGRAM_COLOR_MATCH_VALUE" val="{&quot;shape&quot;:{&quot;fill&quot;:{&quot;solid&quot;:{&quot;brightness&quot;:0,&quot;colorType&quot;:1,&quot;foreColorIndex&quot;:2,&quot;transparency&quot;:0.8999999761581421},&quot;type&quot;:1},&quot;glow&quot;:{&quot;colorType&quot;:0},&quot;line&quot;:{&quot;gradient&quot;:[{&quot;brightness&quot;:0,&quot;colorType&quot;:1,&quot;foreColorIndex&quot;:5,&quot;pos&quot;:0,&quot;transparency&quot;:0.30000001192092896},{&quot;brightness&quot;:0,&quot;colorType&quot;:1,&quot;foreColorIndex&quot;:5,&quot;pos&quot;:1,&quot;transparency&quot;:0.4000000059604645}],&quot;type&quot;:2},&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DIAGRAM_VERSION" val="3"/>
  <p:tag name="KSO_WM_DIAGRAM_COLOR_TRICK" val="1"/>
  <p:tag name="KSO_WM_DIAGRAM_COLOR_TEXT_CAN_REMOVE" val="n"/>
  <p:tag name="KSO_WM_UNIT_PRESET_TEXT" val="单击此处添加文本具体内容，简明扼要地阐述您的观点。根据需要可酌情增减文字"/>
  <p:tag name="KSO_WM_UNIT_FILL_TYPE" val="1"/>
  <p:tag name="KSO_WM_UNIT_FILL_FORE_SCHEMECOLOR_INDEX" val="2"/>
  <p:tag name="KSO_WM_UNIT_FILL_FORE_SCHEMECOLOR_INDEX_BRIGHTNESS" val="0"/>
  <p:tag name="KSO_WM_UNIT_TEXT_FILL_FORE_SCHEMECOLOR_INDEX" val="1"/>
  <p:tag name="KSO_WM_UNIT_TEXT_FILL_TYPE" val="1"/>
  <p:tag name="KSO_WM_UNIT_LINE_FORE_SCHEMECOLOR_INDEX" val="7"/>
  <p:tag name="KSO_WM_UNIT_USESOURCEFORMAT_APPLY" val="1"/>
</p:tagLst>
</file>

<file path=ppt/tags/tag4.xml><?xml version="1.0" encoding="utf-8"?>
<p:tagLst xmlns:p="http://schemas.openxmlformats.org/presentationml/2006/main">
  <p:tag name="KSO_WM_UNIT_SUBTYPE" val="a"/>
  <p:tag name="KSO_WM_UNIT_TEXT_LAYER_COUNT" val="1"/>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5_1"/>
  <p:tag name="KSO_WM_UNIT_ID" val="diagram20235151_9*l_h_f*1_5_1"/>
  <p:tag name="KSO_WM_TEMPLATE_CATEGORY" val="diagram"/>
  <p:tag name="KSO_WM_TEMPLATE_INDEX" val="20235151"/>
  <p:tag name="KSO_WM_UNIT_LAYERLEVEL" val="1_1_1"/>
  <p:tag name="KSO_WM_TAG_VERSION" val="3.0"/>
  <p:tag name="KSO_WM_UNIT_TEXT_TYPE" val="1"/>
  <p:tag name="KSO_WM_DIAGRAM_MAX_ITEMCNT" val="12"/>
  <p:tag name="KSO_WM_DIAGRAM_MIN_ITEMCNT" val="2"/>
  <p:tag name="KSO_WM_DIAGRAM_VIRTUALLY_FRAME" val="{&quot;height&quot;:372.1281089623034,&quot;left&quot;:54.80000000000001,&quot;top&quot;:113.53594551884835,&quot;width&quot;:850.4}"/>
  <p:tag name="KSO_WM_DIAGRAM_COLOR_MATCH_VALUE" val="{&quot;shape&quot;:{&quot;fill&quot;:{&quot;solid&quot;:{&quot;brightness&quot;:0,&quot;colorType&quot;:1,&quot;foreColorIndex&quot;:2,&quot;transparency&quot;:0.8999999761581421},&quot;type&quot;:1},&quot;glow&quot;:{&quot;colorType&quot;:0},&quot;line&quot;:{&quot;gradient&quot;:[{&quot;brightness&quot;:0,&quot;colorType&quot;:1,&quot;foreColorIndex&quot;:5,&quot;pos&quot;:0,&quot;transparency&quot;:0.30000001192092896},{&quot;brightness&quot;:0,&quot;colorType&quot;:1,&quot;foreColorIndex&quot;:5,&quot;pos&quot;:1,&quot;transparency&quot;:0.4000000059604645}],&quot;type&quot;:2},&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DIAGRAM_VERSION" val="3"/>
  <p:tag name="KSO_WM_DIAGRAM_COLOR_TRICK" val="1"/>
  <p:tag name="KSO_WM_DIAGRAM_COLOR_TEXT_CAN_REMOVE" val="n"/>
  <p:tag name="KSO_WM_UNIT_PRESET_TEXT" val="单击此处添加文本具体内容，简明扼要地阐述您的观点。根据需要可酌情增减文字"/>
  <p:tag name="KSO_WM_UNIT_FILL_TYPE" val="1"/>
  <p:tag name="KSO_WM_UNIT_FILL_FORE_SCHEMECOLOR_INDEX" val="2"/>
  <p:tag name="KSO_WM_UNIT_FILL_FORE_SCHEMECOLOR_INDEX_BRIGHTNESS" val="0"/>
  <p:tag name="KSO_WM_UNIT_TEXT_FILL_FORE_SCHEMECOLOR_INDEX" val="1"/>
  <p:tag name="KSO_WM_UNIT_TEXT_FILL_TYPE" val="1"/>
  <p:tag name="KSO_WM_UNIT_LINE_FORE_SCHEMECOLOR_INDEX" val="9"/>
  <p:tag name="KSO_WM_UNIT_USESOURCEFORMAT_APPLY" val="1"/>
</p:tagLst>
</file>

<file path=ppt/tags/tag5.xml><?xml version="1.0" encoding="utf-8"?>
<p:tagLst xmlns:p="http://schemas.openxmlformats.org/presentationml/2006/main">
  <p:tag name="KSO_WM_UNIT_SUBTYPE" val="a"/>
  <p:tag name="KSO_WM_UNIT_TEXT_LAYER_COUNT" val="1"/>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7_1"/>
  <p:tag name="KSO_WM_UNIT_ID" val="diagram20235151_9*l_h_f*1_7_1"/>
  <p:tag name="KSO_WM_TEMPLATE_CATEGORY" val="diagram"/>
  <p:tag name="KSO_WM_TEMPLATE_INDEX" val="20235151"/>
  <p:tag name="KSO_WM_UNIT_LAYERLEVEL" val="1_1_1"/>
  <p:tag name="KSO_WM_TAG_VERSION" val="3.0"/>
  <p:tag name="KSO_WM_UNIT_TEXT_TYPE" val="1"/>
  <p:tag name="KSO_WM_DIAGRAM_MAX_ITEMCNT" val="12"/>
  <p:tag name="KSO_WM_DIAGRAM_MIN_ITEMCNT" val="2"/>
  <p:tag name="KSO_WM_DIAGRAM_VIRTUALLY_FRAME" val="{&quot;height&quot;:372.1281089623034,&quot;left&quot;:54.80000000000001,&quot;top&quot;:113.53594551884835,&quot;width&quot;:850.4}"/>
  <p:tag name="KSO_WM_DIAGRAM_COLOR_MATCH_VALUE" val="{&quot;shape&quot;:{&quot;fill&quot;:{&quot;solid&quot;:{&quot;brightness&quot;:0,&quot;colorType&quot;:1,&quot;foreColorIndex&quot;:2,&quot;transparency&quot;:0.8999999761581421},&quot;type&quot;:1},&quot;glow&quot;:{&quot;colorType&quot;:0},&quot;line&quot;:{&quot;gradient&quot;:[{&quot;brightness&quot;:0,&quot;colorType&quot;:1,&quot;foreColorIndex&quot;:5,&quot;pos&quot;:0,&quot;transparency&quot;:0.30000001192092896},{&quot;brightness&quot;:0,&quot;colorType&quot;:1,&quot;foreColorIndex&quot;:5,&quot;pos&quot;:1,&quot;transparency&quot;:0.4000000059604645}],&quot;type&quot;:2},&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DIAGRAM_VERSION" val="3"/>
  <p:tag name="KSO_WM_DIAGRAM_COLOR_TRICK" val="1"/>
  <p:tag name="KSO_WM_DIAGRAM_COLOR_TEXT_CAN_REMOVE" val="n"/>
  <p:tag name="KSO_WM_UNIT_PRESET_TEXT" val="单击此处添加文本具体内容，简明扼要地阐述您的观点。根据需要可酌情增减文字"/>
  <p:tag name="KSO_WM_UNIT_FILL_TYPE" val="1"/>
  <p:tag name="KSO_WM_UNIT_FILL_FORE_SCHEMECOLOR_INDEX" val="2"/>
  <p:tag name="KSO_WM_UNIT_FILL_FORE_SCHEMECOLOR_INDEX_BRIGHTNESS" val="0"/>
  <p:tag name="KSO_WM_UNIT_TEXT_FILL_FORE_SCHEMECOLOR_INDEX" val="1"/>
  <p:tag name="KSO_WM_UNIT_TEXT_FILL_TYPE" val="1"/>
  <p:tag name="KSO_WM_UNIT_LINE_FORE_SCHEMECOLOR_INDEX" val="5"/>
  <p:tag name="KSO_WM_UNIT_USESOURCEFORMAT_APPLY" val="1"/>
</p:tagLst>
</file>

<file path=ppt/tags/tag6.xml><?xml version="1.0" encoding="utf-8"?>
<p:tagLst xmlns:p="http://schemas.openxmlformats.org/presentationml/2006/main">
  <p:tag name="KSO_WM_UNIT_SUBTYPE" val="a"/>
  <p:tag name="KSO_WM_UNIT_TEXT_LAYER_COUNT" val="1"/>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9_1"/>
  <p:tag name="KSO_WM_UNIT_ID" val="diagram20235151_9*l_h_f*1_9_1"/>
  <p:tag name="KSO_WM_TEMPLATE_CATEGORY" val="diagram"/>
  <p:tag name="KSO_WM_TEMPLATE_INDEX" val="20235151"/>
  <p:tag name="KSO_WM_UNIT_LAYERLEVEL" val="1_1_1"/>
  <p:tag name="KSO_WM_TAG_VERSION" val="3.0"/>
  <p:tag name="KSO_WM_UNIT_TEXT_TYPE" val="1"/>
  <p:tag name="KSO_WM_DIAGRAM_MAX_ITEMCNT" val="12"/>
  <p:tag name="KSO_WM_DIAGRAM_MIN_ITEMCNT" val="2"/>
  <p:tag name="KSO_WM_DIAGRAM_VIRTUALLY_FRAME" val="{&quot;height&quot;:372.1281089623034,&quot;left&quot;:54.80000000000001,&quot;top&quot;:113.53594551884835,&quot;width&quot;:850.4}"/>
  <p:tag name="KSO_WM_DIAGRAM_COLOR_MATCH_VALUE" val="{&quot;shape&quot;:{&quot;fill&quot;:{&quot;solid&quot;:{&quot;brightness&quot;:0,&quot;colorType&quot;:1,&quot;foreColorIndex&quot;:2,&quot;transparency&quot;:0.8999999761581421},&quot;type&quot;:1},&quot;glow&quot;:{&quot;colorType&quot;:0},&quot;line&quot;:{&quot;gradient&quot;:[{&quot;brightness&quot;:0,&quot;colorType&quot;:1,&quot;foreColorIndex&quot;:5,&quot;pos&quot;:0,&quot;transparency&quot;:0.30000001192092896},{&quot;brightness&quot;:0,&quot;colorType&quot;:1,&quot;foreColorIndex&quot;:5,&quot;pos&quot;:1,&quot;transparency&quot;:0.4000000059604645}],&quot;type&quot;:2},&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DIAGRAM_VERSION" val="3"/>
  <p:tag name="KSO_WM_DIAGRAM_COLOR_TRICK" val="1"/>
  <p:tag name="KSO_WM_DIAGRAM_COLOR_TEXT_CAN_REMOVE" val="n"/>
  <p:tag name="KSO_WM_UNIT_PRESET_TEXT" val="单击此处添加文本具体内容，简明扼要地阐述您的观点。根据需要可酌情增减文字"/>
  <p:tag name="KSO_WM_UNIT_FILL_TYPE" val="1"/>
  <p:tag name="KSO_WM_UNIT_FILL_FORE_SCHEMECOLOR_INDEX" val="2"/>
  <p:tag name="KSO_WM_UNIT_FILL_FORE_SCHEMECOLOR_INDEX_BRIGHTNESS" val="0"/>
  <p:tag name="KSO_WM_UNIT_TEXT_FILL_FORE_SCHEMECOLOR_INDEX" val="1"/>
  <p:tag name="KSO_WM_UNIT_TEXT_FILL_TYPE" val="1"/>
  <p:tag name="KSO_WM_UNIT_LINE_FORE_SCHEMECOLOR_INDEX" val="7"/>
  <p:tag name="KSO_WM_UNIT_USESOURCEFORMAT_APPLY" val="1"/>
</p:tagLst>
</file>

<file path=ppt/tags/tag7.xml><?xml version="1.0" encoding="utf-8"?>
<p:tagLst xmlns:p="http://schemas.openxmlformats.org/presentationml/2006/main">
  <p:tag name="KSO_WM_UNIT_SUBTYPE" val="a"/>
  <p:tag name="KSO_WM_UNIT_TEXT_LAYER_COUNT" val="1"/>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2_1"/>
  <p:tag name="KSO_WM_UNIT_ID" val="diagram20235151_9*l_h_f*1_2_1"/>
  <p:tag name="KSO_WM_TEMPLATE_CATEGORY" val="diagram"/>
  <p:tag name="KSO_WM_TEMPLATE_INDEX" val="20235151"/>
  <p:tag name="KSO_WM_UNIT_LAYERLEVEL" val="1_1_1"/>
  <p:tag name="KSO_WM_TAG_VERSION" val="3.0"/>
  <p:tag name="KSO_WM_UNIT_TEXT_TYPE" val="1"/>
  <p:tag name="KSO_WM_DIAGRAM_MAX_ITEMCNT" val="12"/>
  <p:tag name="KSO_WM_DIAGRAM_MIN_ITEMCNT" val="2"/>
  <p:tag name="KSO_WM_DIAGRAM_VIRTUALLY_FRAME" val="{&quot;height&quot;:372.1281089623034,&quot;left&quot;:54.80000000000001,&quot;top&quot;:113.53594551884835,&quot;width&quot;:850.4}"/>
  <p:tag name="KSO_WM_DIAGRAM_COLOR_MATCH_VALUE" val="{&quot;shape&quot;:{&quot;fill&quot;:{&quot;solid&quot;:{&quot;brightness&quot;:0,&quot;colorType&quot;:1,&quot;foreColorIndex&quot;:2,&quot;transparency&quot;:0.8999999761581421},&quot;type&quot;:1},&quot;glow&quot;:{&quot;colorType&quot;:0},&quot;line&quot;:{&quot;gradient&quot;:[{&quot;brightness&quot;:0,&quot;colorType&quot;:1,&quot;foreColorIndex&quot;:5,&quot;pos&quot;:0,&quot;transparency&quot;:0.30000001192092896},{&quot;brightness&quot;:0,&quot;colorType&quot;:1,&quot;foreColorIndex&quot;:5,&quot;pos&quot;:1,&quot;transparency&quot;:0.4000000059604645}],&quot;type&quot;:2},&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DIAGRAM_VERSION" val="3"/>
  <p:tag name="KSO_WM_DIAGRAM_COLOR_TRICK" val="1"/>
  <p:tag name="KSO_WM_DIAGRAM_COLOR_TEXT_CAN_REMOVE" val="n"/>
  <p:tag name="KSO_WM_UNIT_PRESET_TEXT" val="单击此处添加文本具体内容，简明扼要地阐述您的观点。根据需要可酌情增减文字"/>
  <p:tag name="KSO_WM_UNIT_FILL_TYPE" val="1"/>
  <p:tag name="KSO_WM_UNIT_FILL_FORE_SCHEMECOLOR_INDEX" val="2"/>
  <p:tag name="KSO_WM_UNIT_FILL_FORE_SCHEMECOLOR_INDEX_BRIGHTNESS" val="0"/>
  <p:tag name="KSO_WM_UNIT_TEXT_FILL_FORE_SCHEMECOLOR_INDEX" val="1"/>
  <p:tag name="KSO_WM_UNIT_TEXT_FILL_TYPE" val="1"/>
  <p:tag name="KSO_WM_UNIT_LINE_FORE_SCHEMECOLOR_INDEX" val="6"/>
  <p:tag name="KSO_WM_UNIT_USESOURCEFORMAT_APPLY" val="1"/>
</p:tagLst>
</file>

<file path=ppt/tags/tag8.xml><?xml version="1.0" encoding="utf-8"?>
<p:tagLst xmlns:p="http://schemas.openxmlformats.org/presentationml/2006/main">
  <p:tag name="KSO_WM_UNIT_SUBTYPE" val="a"/>
  <p:tag name="KSO_WM_UNIT_TEXT_LAYER_COUNT" val="1"/>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4_1"/>
  <p:tag name="KSO_WM_UNIT_ID" val="diagram20235151_9*l_h_f*1_4_1"/>
  <p:tag name="KSO_WM_TEMPLATE_CATEGORY" val="diagram"/>
  <p:tag name="KSO_WM_TEMPLATE_INDEX" val="20235151"/>
  <p:tag name="KSO_WM_UNIT_LAYERLEVEL" val="1_1_1"/>
  <p:tag name="KSO_WM_TAG_VERSION" val="3.0"/>
  <p:tag name="KSO_WM_UNIT_TEXT_TYPE" val="1"/>
  <p:tag name="KSO_WM_DIAGRAM_MAX_ITEMCNT" val="12"/>
  <p:tag name="KSO_WM_DIAGRAM_MIN_ITEMCNT" val="2"/>
  <p:tag name="KSO_WM_DIAGRAM_VIRTUALLY_FRAME" val="{&quot;height&quot;:372.1281089623034,&quot;left&quot;:54.80000000000001,&quot;top&quot;:113.53594551884835,&quot;width&quot;:850.4}"/>
  <p:tag name="KSO_WM_DIAGRAM_COLOR_MATCH_VALUE" val="{&quot;shape&quot;:{&quot;fill&quot;:{&quot;solid&quot;:{&quot;brightness&quot;:0,&quot;colorType&quot;:1,&quot;foreColorIndex&quot;:2,&quot;transparency&quot;:0.8999999761581421},&quot;type&quot;:1},&quot;glow&quot;:{&quot;colorType&quot;:0},&quot;line&quot;:{&quot;gradient&quot;:[{&quot;brightness&quot;:0,&quot;colorType&quot;:1,&quot;foreColorIndex&quot;:5,&quot;pos&quot;:0,&quot;transparency&quot;:0.30000001192092896},{&quot;brightness&quot;:0,&quot;colorType&quot;:1,&quot;foreColorIndex&quot;:5,&quot;pos&quot;:1,&quot;transparency&quot;:0.4000000059604645}],&quot;type&quot;:2},&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DIAGRAM_VERSION" val="3"/>
  <p:tag name="KSO_WM_DIAGRAM_COLOR_TRICK" val="1"/>
  <p:tag name="KSO_WM_DIAGRAM_COLOR_TEXT_CAN_REMOVE" val="n"/>
  <p:tag name="KSO_WM_UNIT_PRESET_TEXT" val="单击此处添加文本具体内容，简明扼要地阐述您的观点。根据需要可酌情增减文字"/>
  <p:tag name="KSO_WM_UNIT_FILL_TYPE" val="1"/>
  <p:tag name="KSO_WM_UNIT_FILL_FORE_SCHEMECOLOR_INDEX" val="2"/>
  <p:tag name="KSO_WM_UNIT_FILL_FORE_SCHEMECOLOR_INDEX_BRIGHTNESS" val="0"/>
  <p:tag name="KSO_WM_UNIT_TEXT_FILL_FORE_SCHEMECOLOR_INDEX" val="1"/>
  <p:tag name="KSO_WM_UNIT_TEXT_FILL_TYPE" val="1"/>
  <p:tag name="KSO_WM_UNIT_LINE_FORE_SCHEMECOLOR_INDEX" val="8"/>
  <p:tag name="KSO_WM_UNIT_USESOURCEFORMAT_APPLY" val="1"/>
</p:tagLst>
</file>

<file path=ppt/tags/tag9.xml><?xml version="1.0" encoding="utf-8"?>
<p:tagLst xmlns:p="http://schemas.openxmlformats.org/presentationml/2006/main">
  <p:tag name="KSO_WM_UNIT_SUBTYPE" val="a"/>
  <p:tag name="KSO_WM_UNIT_TEXT_LAYER_COUNT" val="1"/>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6_1"/>
  <p:tag name="KSO_WM_UNIT_ID" val="diagram20235151_9*l_h_f*1_6_1"/>
  <p:tag name="KSO_WM_TEMPLATE_CATEGORY" val="diagram"/>
  <p:tag name="KSO_WM_TEMPLATE_INDEX" val="20235151"/>
  <p:tag name="KSO_WM_UNIT_LAYERLEVEL" val="1_1_1"/>
  <p:tag name="KSO_WM_TAG_VERSION" val="3.0"/>
  <p:tag name="KSO_WM_UNIT_TEXT_TYPE" val="1"/>
  <p:tag name="KSO_WM_DIAGRAM_MAX_ITEMCNT" val="12"/>
  <p:tag name="KSO_WM_DIAGRAM_MIN_ITEMCNT" val="2"/>
  <p:tag name="KSO_WM_DIAGRAM_VIRTUALLY_FRAME" val="{&quot;height&quot;:372.1281089623034,&quot;left&quot;:54.80000000000001,&quot;top&quot;:113.53594551884835,&quot;width&quot;:850.4}"/>
  <p:tag name="KSO_WM_DIAGRAM_COLOR_MATCH_VALUE" val="{&quot;shape&quot;:{&quot;fill&quot;:{&quot;solid&quot;:{&quot;brightness&quot;:0,&quot;colorType&quot;:1,&quot;foreColorIndex&quot;:2,&quot;transparency&quot;:0.8999999761581421},&quot;type&quot;:1},&quot;glow&quot;:{&quot;colorType&quot;:0},&quot;line&quot;:{&quot;gradient&quot;:[{&quot;brightness&quot;:0,&quot;colorType&quot;:1,&quot;foreColorIndex&quot;:5,&quot;pos&quot;:0,&quot;transparency&quot;:0.30000001192092896},{&quot;brightness&quot;:0,&quot;colorType&quot;:1,&quot;foreColorIndex&quot;:5,&quot;pos&quot;:1,&quot;transparency&quot;:0.4000000059604645}],&quot;type&quot;:2},&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DIAGRAM_VERSION" val="3"/>
  <p:tag name="KSO_WM_DIAGRAM_COLOR_TRICK" val="1"/>
  <p:tag name="KSO_WM_DIAGRAM_COLOR_TEXT_CAN_REMOVE" val="n"/>
  <p:tag name="KSO_WM_UNIT_PRESET_TEXT" val="单击此处添加文本具体内容，简明扼要地阐述您的观点。根据需要可酌情增减文字"/>
  <p:tag name="KSO_WM_UNIT_FILL_TYPE" val="1"/>
  <p:tag name="KSO_WM_UNIT_FILL_FORE_SCHEMECOLOR_INDEX" val="2"/>
  <p:tag name="KSO_WM_UNIT_FILL_FORE_SCHEMECOLOR_INDEX_BRIGHTNESS" val="0"/>
  <p:tag name="KSO_WM_UNIT_TEXT_FILL_FORE_SCHEMECOLOR_INDEX" val="1"/>
  <p:tag name="KSO_WM_UNIT_TEXT_FILL_TYPE" val="1"/>
  <p:tag name="KSO_WM_UNIT_LINE_FORE_SCHEMECOLOR_INDEX" val="10"/>
  <p:tag name="KSO_WM_UNIT_USESOURCEFORMAT_APPLY" val="1"/>
</p:tagLst>
</file>

<file path=ppt/tags/tag10.xml><?xml version="1.0" encoding="utf-8"?>
<p:tagLst xmlns:p="http://schemas.openxmlformats.org/presentationml/2006/main">
  <p:tag name="KSO_WM_UNIT_SUBTYPE" val="a"/>
  <p:tag name="KSO_WM_UNIT_TEXT_LAYER_COUNT" val="1"/>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8_1"/>
  <p:tag name="KSO_WM_UNIT_ID" val="diagram20235151_9*l_h_f*1_8_1"/>
  <p:tag name="KSO_WM_TEMPLATE_CATEGORY" val="diagram"/>
  <p:tag name="KSO_WM_TEMPLATE_INDEX" val="20235151"/>
  <p:tag name="KSO_WM_UNIT_LAYERLEVEL" val="1_1_1"/>
  <p:tag name="KSO_WM_TAG_VERSION" val="3.0"/>
  <p:tag name="KSO_WM_UNIT_TEXT_TYPE" val="1"/>
  <p:tag name="KSO_WM_DIAGRAM_MAX_ITEMCNT" val="12"/>
  <p:tag name="KSO_WM_DIAGRAM_MIN_ITEMCNT" val="2"/>
  <p:tag name="KSO_WM_DIAGRAM_VIRTUALLY_FRAME" val="{&quot;height&quot;:372.1281089623034,&quot;left&quot;:54.80000000000001,&quot;top&quot;:113.53594551884835,&quot;width&quot;:850.4}"/>
  <p:tag name="KSO_WM_DIAGRAM_COLOR_MATCH_VALUE" val="{&quot;shape&quot;:{&quot;fill&quot;:{&quot;solid&quot;:{&quot;brightness&quot;:0,&quot;colorType&quot;:1,&quot;foreColorIndex&quot;:2,&quot;transparency&quot;:0.8999999761581421},&quot;type&quot;:1},&quot;glow&quot;:{&quot;colorType&quot;:0},&quot;line&quot;:{&quot;gradient&quot;:[{&quot;brightness&quot;:0,&quot;colorType&quot;:1,&quot;foreColorIndex&quot;:5,&quot;pos&quot;:0,&quot;transparency&quot;:0.30000001192092896},{&quot;brightness&quot;:0,&quot;colorType&quot;:1,&quot;foreColorIndex&quot;:5,&quot;pos&quot;:1,&quot;transparency&quot;:0.4000000059604645}],&quot;type&quot;:2},&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DIAGRAM_VERSION" val="3"/>
  <p:tag name="KSO_WM_DIAGRAM_COLOR_TRICK" val="1"/>
  <p:tag name="KSO_WM_DIAGRAM_COLOR_TEXT_CAN_REMOVE" val="n"/>
  <p:tag name="KSO_WM_UNIT_PRESET_TEXT" val="单击此处添加文本具体内容，简明扼要地阐述您的观点。根据需要可酌情增减文字"/>
  <p:tag name="KSO_WM_UNIT_FILL_TYPE" val="1"/>
  <p:tag name="KSO_WM_UNIT_FILL_FORE_SCHEMECOLOR_INDEX" val="2"/>
  <p:tag name="KSO_WM_UNIT_FILL_FORE_SCHEMECOLOR_INDEX_BRIGHTNESS" val="0"/>
  <p:tag name="KSO_WM_UNIT_TEXT_FILL_FORE_SCHEMECOLOR_INDEX" val="1"/>
  <p:tag name="KSO_WM_UNIT_TEXT_FILL_TYPE" val="1"/>
  <p:tag name="KSO_WM_UNIT_LINE_FORE_SCHEMECOLOR_INDEX" val="6"/>
  <p:tag name="KSO_WM_UNIT_USESOURCEFORMAT_APPLY" val="1"/>
</p:tagLst>
</file>

<file path=ppt/tags/tag11.xml><?xml version="1.0" encoding="utf-8"?>
<p:tagLst xmlns:p="http://schemas.openxmlformats.org/presentationml/2006/main">
  <p:tag name="KSO_WM_UNIT_SUBTYPE" val="a"/>
  <p:tag name="KSO_WM_UNIT_TEXT_LAYER_COUNT" val="1"/>
  <p:tag name="KSO_WM_UNIT_NOCLEAR" val="0"/>
  <p:tag name="KSO_WM_UNIT_HIGHLIGHT" val="0"/>
  <p:tag name="KSO_WM_UNIT_COMPATIBLE" val="0"/>
  <p:tag name="KSO_WM_UNIT_DIAGRAM_ISNUMVISUAL" val="0"/>
  <p:tag name="KSO_WM_UNIT_DIAGRAM_ISREFERUNIT" val="0"/>
  <p:tag name="KSO_WM_DIAGRAM_GROUP_CODE" val="l1-1"/>
  <p:tag name="KSO_WM_UNIT_TYPE" val="l_h_f"/>
  <p:tag name="KSO_WM_UNIT_INDEX" val="1_10_1"/>
  <p:tag name="KSO_WM_UNIT_ID" val="diagram20235151_9*l_h_f*1_10_1"/>
  <p:tag name="KSO_WM_TEMPLATE_CATEGORY" val="diagram"/>
  <p:tag name="KSO_WM_TEMPLATE_INDEX" val="20235151"/>
  <p:tag name="KSO_WM_UNIT_LAYERLEVEL" val="1_1_1"/>
  <p:tag name="KSO_WM_TAG_VERSION" val="3.0"/>
  <p:tag name="KSO_WM_UNIT_TEXT_TYPE" val="1"/>
  <p:tag name="KSO_WM_DIAGRAM_MAX_ITEMCNT" val="12"/>
  <p:tag name="KSO_WM_DIAGRAM_MIN_ITEMCNT" val="2"/>
  <p:tag name="KSO_WM_DIAGRAM_VIRTUALLY_FRAME" val="{&quot;height&quot;:372.1281089623034,&quot;left&quot;:54.80000000000001,&quot;top&quot;:113.53594551884835,&quot;width&quot;:850.4}"/>
  <p:tag name="KSO_WM_DIAGRAM_COLOR_MATCH_VALUE" val="{&quot;shape&quot;:{&quot;fill&quot;:{&quot;solid&quot;:{&quot;brightness&quot;:0,&quot;colorType&quot;:1,&quot;foreColorIndex&quot;:2,&quot;transparency&quot;:0.8999999761581421},&quot;type&quot;:1},&quot;glow&quot;:{&quot;colorType&quot;:0},&quot;line&quot;:{&quot;gradient&quot;:[{&quot;brightness&quot;:0,&quot;colorType&quot;:1,&quot;foreColorIndex&quot;:5,&quot;pos&quot;:0,&quot;transparency&quot;:0.30000001192092896},{&quot;brightness&quot;:0,&quot;colorType&quot;:1,&quot;foreColorIndex&quot;:5,&quot;pos&quot;:1,&quot;transparency&quot;:0.4000000059604645}],&quot;type&quot;:2},&quot;shadow&quot;:{&quot;colorType&quot;:0},&quot;threeD&quot;:{&quot;curvedSurface&quot;:{&quot;brightness&quot;:0,&quot;colorType&quot;:2,&quot;rgb&quot;:&quot;#000000&quot;},&quot;depth&quot;:{&quot;colorType&quot;:0}}},&quot;text&quot;:{&quot;fill&quot;:{&quot;solid&quot;:{&quot;brightness&quot;:0.15000000596046448,&quot;colorType&quot;:1,&quot;foreColorIndex&quot;:13,&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DIAGRAM_VERSION" val="3"/>
  <p:tag name="KSO_WM_DIAGRAM_COLOR_TRICK" val="1"/>
  <p:tag name="KSO_WM_DIAGRAM_COLOR_TEXT_CAN_REMOVE" val="n"/>
  <p:tag name="KSO_WM_UNIT_PRESET_TEXT" val="单击此处添加文本具体内容，简明扼要地阐述您的观点。根据需要可酌情增减文字"/>
  <p:tag name="KSO_WM_UNIT_FILL_TYPE" val="1"/>
  <p:tag name="KSO_WM_UNIT_FILL_FORE_SCHEMECOLOR_INDEX" val="2"/>
  <p:tag name="KSO_WM_UNIT_FILL_FORE_SCHEMECOLOR_INDEX_BRIGHTNESS" val="0"/>
  <p:tag name="KSO_WM_UNIT_TEXT_FILL_FORE_SCHEMECOLOR_INDEX" val="1"/>
  <p:tag name="KSO_WM_UNIT_TEXT_FILL_TYPE" val="1"/>
  <p:tag name="KSO_WM_UNIT_LINE_FORE_SCHEMECOLOR_INDEX" val="8"/>
  <p:tag name="KSO_WM_UNIT_USESOURCEFORMAT_APPLY" val="1"/>
</p:tagLst>
</file>

<file path=ppt/tags/tag12.xml><?xml version="1.0" encoding="utf-8"?>
<p:tagLst xmlns:p="http://schemas.openxmlformats.org/presentationml/2006/main">
  <p:tag name="KSO_WM_DIAGRAM_VIRTUALLY_FRAME" val="{&quot;height&quot;:372.1281089623034,&quot;left&quot;:54.80000000000001,&quot;top&quot;:113.53594551884835,&quot;width&quot;:850.4}"/>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1_1"/>
  <p:tag name="KSO_WM_UNIT_ID" val="diagram20235151_9*l_h_i*1_1_1"/>
  <p:tag name="KSO_WM_TEMPLATE_CATEGORY" val="diagram"/>
  <p:tag name="KSO_WM_TEMPLATE_INDEX" val="20235151"/>
  <p:tag name="KSO_WM_UNIT_LAYERLEVEL" val="1_1_1"/>
  <p:tag name="KSO_WM_TAG_VERSION" val="3.0"/>
  <p:tag name="KSO_WM_DIAGRAM_MAX_ITEMCNT" val="12"/>
  <p:tag name="KSO_WM_DIAGRAM_MIN_ITEMCNT" val="2"/>
  <p:tag name="KSO_WM_DIAGRAM_COLOR_MATCH_VALUE" val="{&quot;shape&quot;:{&quot;fill&quot;:{&quot;gradient&quot;:[{&quot;brightness&quot;:0,&quot;colorType&quot;:1,&quot;foreColorIndex&quot;:5,&quot;pos&quot;:0,&quot;transparency&quot;:0},{&quot;brightness&quot;:0,&quot;colorType&quot;:1,&quot;foreColorIndex&quot;:5,&quot;pos&quot;:1,&quot;transparency&quot;:0.4099999964237213}],&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DIAGRAM_VERSION" val="3"/>
  <p:tag name="KSO_WM_DIAGRAM_COLOR_TRICK" val="1"/>
  <p:tag name="KSO_WM_DIAGRAM_COLOR_TEXT_CAN_REMOVE" val="n"/>
  <p:tag name="KSO_WM_UNIT_FILL_TYPE" val="3"/>
  <p:tag name="KSO_WM_UNIT_USESOURCEFORMAT_APPLY" val="1"/>
</p:tagLst>
</file>

<file path=ppt/tags/tag13.xml><?xml version="1.0" encoding="utf-8"?>
<p:tagLst xmlns:p="http://schemas.openxmlformats.org/presentationml/2006/main">
  <p:tag name="KSO_WM_DIAGRAM_VIRTUALLY_FRAME" val="{&quot;height&quot;:372.1281089623034,&quot;left&quot;:54.80000000000001,&quot;top&quot;:113.53594551884835,&quot;width&quot;:850.4}"/>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3_1"/>
  <p:tag name="KSO_WM_UNIT_ID" val="diagram20235151_9*l_h_i*1_3_1"/>
  <p:tag name="KSO_WM_TEMPLATE_CATEGORY" val="diagram"/>
  <p:tag name="KSO_WM_TEMPLATE_INDEX" val="20235151"/>
  <p:tag name="KSO_WM_UNIT_LAYERLEVEL" val="1_1_1"/>
  <p:tag name="KSO_WM_TAG_VERSION" val="3.0"/>
  <p:tag name="KSO_WM_DIAGRAM_MAX_ITEMCNT" val="12"/>
  <p:tag name="KSO_WM_DIAGRAM_MIN_ITEMCNT" val="2"/>
  <p:tag name="KSO_WM_DIAGRAM_COLOR_MATCH_VALUE" val="{&quot;shape&quot;:{&quot;fill&quot;:{&quot;gradient&quot;:[{&quot;brightness&quot;:0,&quot;colorType&quot;:1,&quot;foreColorIndex&quot;:5,&quot;pos&quot;:0,&quot;transparency&quot;:0},{&quot;brightness&quot;:0,&quot;colorType&quot;:1,&quot;foreColorIndex&quot;:5,&quot;pos&quot;:1,&quot;transparency&quot;:0.4099999964237213}],&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DIAGRAM_VERSION" val="3"/>
  <p:tag name="KSO_WM_DIAGRAM_COLOR_TRICK" val="1"/>
  <p:tag name="KSO_WM_DIAGRAM_COLOR_TEXT_CAN_REMOVE" val="n"/>
  <p:tag name="KSO_WM_UNIT_FILL_TYPE" val="3"/>
  <p:tag name="KSO_WM_UNIT_USESOURCEFORMAT_APPLY" val="1"/>
</p:tagLst>
</file>

<file path=ppt/tags/tag14.xml><?xml version="1.0" encoding="utf-8"?>
<p:tagLst xmlns:p="http://schemas.openxmlformats.org/presentationml/2006/main">
  <p:tag name="KSO_WM_DIAGRAM_VIRTUALLY_FRAME" val="{&quot;height&quot;:372.1281089623034,&quot;left&quot;:54.80000000000001,&quot;top&quot;:113.53594551884835,&quot;width&quot;:850.4}"/>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5_1"/>
  <p:tag name="KSO_WM_UNIT_ID" val="diagram20235151_9*l_h_i*1_5_1"/>
  <p:tag name="KSO_WM_TEMPLATE_CATEGORY" val="diagram"/>
  <p:tag name="KSO_WM_TEMPLATE_INDEX" val="20235151"/>
  <p:tag name="KSO_WM_UNIT_LAYERLEVEL" val="1_1_1"/>
  <p:tag name="KSO_WM_TAG_VERSION" val="3.0"/>
  <p:tag name="KSO_WM_DIAGRAM_MAX_ITEMCNT" val="12"/>
  <p:tag name="KSO_WM_DIAGRAM_MIN_ITEMCNT" val="2"/>
  <p:tag name="KSO_WM_DIAGRAM_COLOR_MATCH_VALUE" val="{&quot;shape&quot;:{&quot;fill&quot;:{&quot;gradient&quot;:[{&quot;brightness&quot;:0,&quot;colorType&quot;:1,&quot;foreColorIndex&quot;:5,&quot;pos&quot;:0,&quot;transparency&quot;:0},{&quot;brightness&quot;:0,&quot;colorType&quot;:1,&quot;foreColorIndex&quot;:5,&quot;pos&quot;:1,&quot;transparency&quot;:0.4099999964237213}],&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DIAGRAM_VERSION" val="3"/>
  <p:tag name="KSO_WM_DIAGRAM_COLOR_TRICK" val="1"/>
  <p:tag name="KSO_WM_DIAGRAM_COLOR_TEXT_CAN_REMOVE" val="n"/>
  <p:tag name="KSO_WM_UNIT_FILL_TYPE" val="3"/>
  <p:tag name="KSO_WM_UNIT_USESOURCEFORMAT_APPLY" val="1"/>
</p:tagLst>
</file>

<file path=ppt/tags/tag15.xml><?xml version="1.0" encoding="utf-8"?>
<p:tagLst xmlns:p="http://schemas.openxmlformats.org/presentationml/2006/main">
  <p:tag name="KSO_WM_DIAGRAM_VIRTUALLY_FRAME" val="{&quot;height&quot;:372.1281089623034,&quot;left&quot;:54.80000000000001,&quot;top&quot;:113.53594551884835,&quot;width&quot;:850.4}"/>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7_1"/>
  <p:tag name="KSO_WM_UNIT_ID" val="diagram20235151_9*l_h_i*1_7_1"/>
  <p:tag name="KSO_WM_TEMPLATE_CATEGORY" val="diagram"/>
  <p:tag name="KSO_WM_TEMPLATE_INDEX" val="20235151"/>
  <p:tag name="KSO_WM_UNIT_LAYERLEVEL" val="1_1_1"/>
  <p:tag name="KSO_WM_TAG_VERSION" val="3.0"/>
  <p:tag name="KSO_WM_DIAGRAM_MAX_ITEMCNT" val="12"/>
  <p:tag name="KSO_WM_DIAGRAM_MIN_ITEMCNT" val="2"/>
  <p:tag name="KSO_WM_DIAGRAM_COLOR_MATCH_VALUE" val="{&quot;shape&quot;:{&quot;fill&quot;:{&quot;gradient&quot;:[{&quot;brightness&quot;:0,&quot;colorType&quot;:1,&quot;foreColorIndex&quot;:5,&quot;pos&quot;:0,&quot;transparency&quot;:0},{&quot;brightness&quot;:0,&quot;colorType&quot;:1,&quot;foreColorIndex&quot;:5,&quot;pos&quot;:1,&quot;transparency&quot;:0.4099999964237213}],&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DIAGRAM_VERSION" val="3"/>
  <p:tag name="KSO_WM_DIAGRAM_COLOR_TRICK" val="1"/>
  <p:tag name="KSO_WM_DIAGRAM_COLOR_TEXT_CAN_REMOVE" val="n"/>
  <p:tag name="KSO_WM_UNIT_FILL_TYPE" val="3"/>
  <p:tag name="KSO_WM_UNIT_USESOURCEFORMAT_APPLY" val="1"/>
</p:tagLst>
</file>

<file path=ppt/tags/tag16.xml><?xml version="1.0" encoding="utf-8"?>
<p:tagLst xmlns:p="http://schemas.openxmlformats.org/presentationml/2006/main">
  <p:tag name="KSO_WM_DIAGRAM_VIRTUALLY_FRAME" val="{&quot;height&quot;:372.1281089623034,&quot;left&quot;:54.80000000000001,&quot;top&quot;:113.53594551884835,&quot;width&quot;:850.4}"/>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9_1"/>
  <p:tag name="KSO_WM_UNIT_ID" val="diagram20235151_9*l_h_i*1_9_1"/>
  <p:tag name="KSO_WM_TEMPLATE_CATEGORY" val="diagram"/>
  <p:tag name="KSO_WM_TEMPLATE_INDEX" val="20235151"/>
  <p:tag name="KSO_WM_UNIT_LAYERLEVEL" val="1_1_1"/>
  <p:tag name="KSO_WM_TAG_VERSION" val="3.0"/>
  <p:tag name="KSO_WM_DIAGRAM_MAX_ITEMCNT" val="12"/>
  <p:tag name="KSO_WM_DIAGRAM_MIN_ITEMCNT" val="2"/>
  <p:tag name="KSO_WM_DIAGRAM_COLOR_MATCH_VALUE" val="{&quot;shape&quot;:{&quot;fill&quot;:{&quot;gradient&quot;:[{&quot;brightness&quot;:0,&quot;colorType&quot;:1,&quot;foreColorIndex&quot;:5,&quot;pos&quot;:0,&quot;transparency&quot;:0},{&quot;brightness&quot;:0,&quot;colorType&quot;:1,&quot;foreColorIndex&quot;:5,&quot;pos&quot;:1,&quot;transparency&quot;:0.4099999964237213}],&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DIAGRAM_VERSION" val="3"/>
  <p:tag name="KSO_WM_DIAGRAM_COLOR_TRICK" val="1"/>
  <p:tag name="KSO_WM_DIAGRAM_COLOR_TEXT_CAN_REMOVE" val="n"/>
  <p:tag name="KSO_WM_UNIT_FILL_TYPE" val="3"/>
  <p:tag name="KSO_WM_UNIT_USESOURCEFORMAT_APPLY" val="1"/>
</p:tagLst>
</file>

<file path=ppt/tags/tag17.xml><?xml version="1.0" encoding="utf-8"?>
<p:tagLst xmlns:p="http://schemas.openxmlformats.org/presentationml/2006/main">
  <p:tag name="KSO_WM_DIAGRAM_VIRTUALLY_FRAME" val="{&quot;height&quot;:372.1281089623034,&quot;left&quot;:54.80000000000001,&quot;top&quot;:113.53594551884835,&quot;width&quot;:850.4}"/>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2_1"/>
  <p:tag name="KSO_WM_UNIT_ID" val="diagram20235151_9*l_h_i*1_2_1"/>
  <p:tag name="KSO_WM_TEMPLATE_CATEGORY" val="diagram"/>
  <p:tag name="KSO_WM_TEMPLATE_INDEX" val="20235151"/>
  <p:tag name="KSO_WM_UNIT_LAYERLEVEL" val="1_1_1"/>
  <p:tag name="KSO_WM_TAG_VERSION" val="3.0"/>
  <p:tag name="KSO_WM_DIAGRAM_MAX_ITEMCNT" val="12"/>
  <p:tag name="KSO_WM_DIAGRAM_MIN_ITEMCNT" val="2"/>
  <p:tag name="KSO_WM_DIAGRAM_COLOR_MATCH_VALUE" val="{&quot;shape&quot;:{&quot;fill&quot;:{&quot;gradient&quot;:[{&quot;brightness&quot;:0,&quot;colorType&quot;:1,&quot;foreColorIndex&quot;:5,&quot;pos&quot;:0,&quot;transparency&quot;:0},{&quot;brightness&quot;:0,&quot;colorType&quot;:1,&quot;foreColorIndex&quot;:5,&quot;pos&quot;:1,&quot;transparency&quot;:0.4099999964237213}],&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DIAGRAM_VERSION" val="3"/>
  <p:tag name="KSO_WM_DIAGRAM_COLOR_TRICK" val="1"/>
  <p:tag name="KSO_WM_DIAGRAM_COLOR_TEXT_CAN_REMOVE" val="n"/>
  <p:tag name="KSO_WM_UNIT_FILL_TYPE" val="3"/>
  <p:tag name="KSO_WM_UNIT_USESOURCEFORMAT_APPLY" val="1"/>
</p:tagLst>
</file>

<file path=ppt/tags/tag18.xml><?xml version="1.0" encoding="utf-8"?>
<p:tagLst xmlns:p="http://schemas.openxmlformats.org/presentationml/2006/main">
  <p:tag name="KSO_WM_DIAGRAM_VIRTUALLY_FRAME" val="{&quot;height&quot;:372.1281089623034,&quot;left&quot;:54.80000000000001,&quot;top&quot;:113.53594551884835,&quot;width&quot;:850.4}"/>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4_1"/>
  <p:tag name="KSO_WM_UNIT_ID" val="diagram20235151_9*l_h_i*1_4_1"/>
  <p:tag name="KSO_WM_TEMPLATE_CATEGORY" val="diagram"/>
  <p:tag name="KSO_WM_TEMPLATE_INDEX" val="20235151"/>
  <p:tag name="KSO_WM_UNIT_LAYERLEVEL" val="1_1_1"/>
  <p:tag name="KSO_WM_TAG_VERSION" val="3.0"/>
  <p:tag name="KSO_WM_DIAGRAM_MAX_ITEMCNT" val="12"/>
  <p:tag name="KSO_WM_DIAGRAM_MIN_ITEMCNT" val="2"/>
  <p:tag name="KSO_WM_DIAGRAM_COLOR_MATCH_VALUE" val="{&quot;shape&quot;:{&quot;fill&quot;:{&quot;gradient&quot;:[{&quot;brightness&quot;:0,&quot;colorType&quot;:1,&quot;foreColorIndex&quot;:5,&quot;pos&quot;:0,&quot;transparency&quot;:0},{&quot;brightness&quot;:0,&quot;colorType&quot;:1,&quot;foreColorIndex&quot;:5,&quot;pos&quot;:1,&quot;transparency&quot;:0.4099999964237213}],&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DIAGRAM_VERSION" val="3"/>
  <p:tag name="KSO_WM_DIAGRAM_COLOR_TRICK" val="1"/>
  <p:tag name="KSO_WM_DIAGRAM_COLOR_TEXT_CAN_REMOVE" val="n"/>
  <p:tag name="KSO_WM_UNIT_FILL_TYPE" val="3"/>
  <p:tag name="KSO_WM_UNIT_USESOURCEFORMAT_APPLY" val="1"/>
</p:tagLst>
</file>

<file path=ppt/tags/tag19.xml><?xml version="1.0" encoding="utf-8"?>
<p:tagLst xmlns:p="http://schemas.openxmlformats.org/presentationml/2006/main">
  <p:tag name="KSO_WM_DIAGRAM_VIRTUALLY_FRAME" val="{&quot;height&quot;:372.1281089623034,&quot;left&quot;:54.80000000000001,&quot;top&quot;:113.53594551884835,&quot;width&quot;:850.4}"/>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6_1"/>
  <p:tag name="KSO_WM_UNIT_ID" val="diagram20235151_9*l_h_i*1_6_1"/>
  <p:tag name="KSO_WM_TEMPLATE_CATEGORY" val="diagram"/>
  <p:tag name="KSO_WM_TEMPLATE_INDEX" val="20235151"/>
  <p:tag name="KSO_WM_UNIT_LAYERLEVEL" val="1_1_1"/>
  <p:tag name="KSO_WM_TAG_VERSION" val="3.0"/>
  <p:tag name="KSO_WM_DIAGRAM_MAX_ITEMCNT" val="12"/>
  <p:tag name="KSO_WM_DIAGRAM_MIN_ITEMCNT" val="2"/>
  <p:tag name="KSO_WM_DIAGRAM_COLOR_MATCH_VALUE" val="{&quot;shape&quot;:{&quot;fill&quot;:{&quot;gradient&quot;:[{&quot;brightness&quot;:0,&quot;colorType&quot;:1,&quot;foreColorIndex&quot;:5,&quot;pos&quot;:0,&quot;transparency&quot;:0},{&quot;brightness&quot;:0,&quot;colorType&quot;:1,&quot;foreColorIndex&quot;:5,&quot;pos&quot;:1,&quot;transparency&quot;:0.4099999964237213}],&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DIAGRAM_VERSION" val="3"/>
  <p:tag name="KSO_WM_DIAGRAM_COLOR_TRICK" val="1"/>
  <p:tag name="KSO_WM_DIAGRAM_COLOR_TEXT_CAN_REMOVE" val="n"/>
  <p:tag name="KSO_WM_UNIT_FILL_TYPE" val="3"/>
  <p:tag name="KSO_WM_UNIT_USESOURCEFORMAT_APPLY" val="1"/>
</p:tagLst>
</file>

<file path=ppt/tags/tag20.xml><?xml version="1.0" encoding="utf-8"?>
<p:tagLst xmlns:p="http://schemas.openxmlformats.org/presentationml/2006/main">
  <p:tag name="KSO_WM_DIAGRAM_VIRTUALLY_FRAME" val="{&quot;height&quot;:372.1281089623034,&quot;left&quot;:54.80000000000001,&quot;top&quot;:113.53594551884835,&quot;width&quot;:850.4}"/>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8_1"/>
  <p:tag name="KSO_WM_UNIT_ID" val="diagram20235151_9*l_h_i*1_8_1"/>
  <p:tag name="KSO_WM_TEMPLATE_CATEGORY" val="diagram"/>
  <p:tag name="KSO_WM_TEMPLATE_INDEX" val="20235151"/>
  <p:tag name="KSO_WM_UNIT_LAYERLEVEL" val="1_1_1"/>
  <p:tag name="KSO_WM_TAG_VERSION" val="3.0"/>
  <p:tag name="KSO_WM_DIAGRAM_MAX_ITEMCNT" val="12"/>
  <p:tag name="KSO_WM_DIAGRAM_MIN_ITEMCNT" val="2"/>
  <p:tag name="KSO_WM_DIAGRAM_COLOR_MATCH_VALUE" val="{&quot;shape&quot;:{&quot;fill&quot;:{&quot;gradient&quot;:[{&quot;brightness&quot;:0,&quot;colorType&quot;:1,&quot;foreColorIndex&quot;:5,&quot;pos&quot;:0,&quot;transparency&quot;:0},{&quot;brightness&quot;:0,&quot;colorType&quot;:1,&quot;foreColorIndex&quot;:5,&quot;pos&quot;:1,&quot;transparency&quot;:0.4099999964237213}],&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DIAGRAM_VERSION" val="3"/>
  <p:tag name="KSO_WM_DIAGRAM_COLOR_TRICK" val="1"/>
  <p:tag name="KSO_WM_DIAGRAM_COLOR_TEXT_CAN_REMOVE" val="n"/>
  <p:tag name="KSO_WM_UNIT_FILL_TYPE" val="3"/>
  <p:tag name="KSO_WM_UNIT_USESOURCEFORMAT_APPLY" val="1"/>
</p:tagLst>
</file>

<file path=ppt/tags/tag21.xml><?xml version="1.0" encoding="utf-8"?>
<p:tagLst xmlns:p="http://schemas.openxmlformats.org/presentationml/2006/main">
  <p:tag name="KSO_WM_DIAGRAM_VIRTUALLY_FRAME" val="{&quot;height&quot;:372.1281089623034,&quot;left&quot;:54.80000000000001,&quot;top&quot;:113.53594551884835,&quot;width&quot;:850.4}"/>
  <p:tag name="KSO_WM_UNIT_HIGHLIGHT" val="0"/>
  <p:tag name="KSO_WM_UNIT_COMPATIBLE" val="0"/>
  <p:tag name="KSO_WM_UNIT_DIAGRAM_ISNUMVISUAL" val="0"/>
  <p:tag name="KSO_WM_UNIT_DIAGRAM_ISREFERUNIT" val="0"/>
  <p:tag name="KSO_WM_DIAGRAM_GROUP_CODE" val="l1-1"/>
  <p:tag name="KSO_WM_UNIT_SUBTYPE" val="d"/>
  <p:tag name="KSO_WM_UNIT_TYPE" val="l_h_i"/>
  <p:tag name="KSO_WM_UNIT_INDEX" val="1_10_1"/>
  <p:tag name="KSO_WM_UNIT_ID" val="diagram20235151_9*l_h_i*1_10_1"/>
  <p:tag name="KSO_WM_TEMPLATE_CATEGORY" val="diagram"/>
  <p:tag name="KSO_WM_TEMPLATE_INDEX" val="20235151"/>
  <p:tag name="KSO_WM_UNIT_LAYERLEVEL" val="1_1_1"/>
  <p:tag name="KSO_WM_TAG_VERSION" val="3.0"/>
  <p:tag name="KSO_WM_DIAGRAM_MAX_ITEMCNT" val="12"/>
  <p:tag name="KSO_WM_DIAGRAM_MIN_ITEMCNT" val="2"/>
  <p:tag name="KSO_WM_DIAGRAM_COLOR_MATCH_VALUE" val="{&quot;shape&quot;:{&quot;fill&quot;:{&quot;gradient&quot;:[{&quot;brightness&quot;:0,&quot;colorType&quot;:1,&quot;foreColorIndex&quot;:5,&quot;pos&quot;:0,&quot;transparency&quot;:0},{&quot;brightness&quot;:0,&quot;colorType&quot;:1,&quot;foreColorIndex&quot;:5,&quot;pos&quot;:1,&quot;transparency&quot;:0.4099999964237213}],&quot;type&quot;:3},&quot;glow&quot;:{&quot;colorType&quot;:0},&quot;line&quot;:{&quot;type&quot;:0},&quot;shadow&quot;:{&quot;colorType&quot;:0},&quot;threeD&quot;:{&quot;curvedSurface&quot;:{&quot;brightness&quot;:0,&quot;colorType&quot;:2,&quot;rgb&quot;:&quot;#000000&quot;},&quot;depth&quot;:{&quot;colorType&quot;:0}}},&quot;text&quot;:{&quot;fill&quot;:{&quot;solid&quot;:{&quot;brightness&quot;:0,&quot;colorType&quot;:2,&quot;rgb&quot;:&quot;#ffffff&quot;,&quot;transparency&quot;:0},&quot;type&quot;:1},&quot;glow&quot;:{&quot;colorType&quot;:0},&quot;line&quot;:{&quot;type&quot;:0},&quot;shadow&quot;:{&quot;colorType&quot;:0},&quot;threeD&quot;:{&quot;curvedSurface&quot;:{&quot;brightness&quot;:0,&quot;colorType&quot;:2,&quot;rgb&quot;:&quot;#000000&quot;},&quot;depth&quot;:{&quot;colorType&quot;:0}}}}"/>
  <p:tag name="KSO_WM_BEAUTIFY_FLAG" val="#wm#"/>
  <p:tag name="KSO_WM_DIAGRAM_VERSION" val="3"/>
  <p:tag name="KSO_WM_DIAGRAM_COLOR_TRICK" val="1"/>
  <p:tag name="KSO_WM_DIAGRAM_COLOR_TEXT_CAN_REMOVE" val="n"/>
  <p:tag name="KSO_WM_UNIT_FILL_TYPE" val="3"/>
  <p:tag name="KSO_WM_UNIT_USESOURCEFORMAT_APPLY" val="1"/>
</p:tagLst>
</file>

<file path=ppt/tags/tag22.xml><?xml version="1.0" encoding="utf-8"?>
<p:tagLst xmlns:p="http://schemas.openxmlformats.org/presentationml/2006/main">
  <p:tag name="KSO_WM_SLIDE_ID" val="diagram20235151_5"/>
  <p:tag name="KSO_WM_TEMPLATE_SUBCATEGORY" val="0"/>
  <p:tag name="KSO_WM_TEMPLATE_MASTER_TYPE" val="0"/>
  <p:tag name="KSO_WM_TEMPLATE_COLOR_TYPE" val="0"/>
  <p:tag name="KSO_WM_SLIDE_ITEM_CNT" val="6"/>
  <p:tag name="KSO_WM_SLIDE_INDEX" val="5"/>
  <p:tag name="KSO_WM_TAG_VERSION" val="3.0"/>
  <p:tag name="KSO_WM_BEAUTIFY_FLAG" val="#wm#"/>
  <p:tag name="KSO_WM_TEMPLATE_CATEGORY" val="diagram"/>
  <p:tag name="KSO_WM_TEMPLATE_INDEX" val="20235151"/>
  <p:tag name="KSO_WM_SLIDE_TYPE" val="text"/>
  <p:tag name="KSO_WM_SLIDE_SUBTYPE" val="diag"/>
  <p:tag name="KSO_WM_SLIDE_SIZE" val="850.4*369.9"/>
  <p:tag name="KSO_WM_SLIDE_POSITION" val="54.8*114.65"/>
  <p:tag name="KSO_WM_SLIDE_LAYOUT" val="a_l"/>
  <p:tag name="KSO_WM_SLIDE_LAYOUT_CNT" val="1_1"/>
  <p:tag name="KSO_WM_SPECIAL_SOURCE" val="bdnull"/>
  <p:tag name="KSO_WM_DIAGRAM_GROUP_CODE" val="l1-1"/>
  <p:tag name="KSO_WM_SLIDE_DIAGTYPE" val="l"/>
</p:tagLst>
</file>

<file path=ppt/tags/tag23.xml><?xml version="1.0" encoding="utf-8"?>
<p:tagLst xmlns:p="http://schemas.openxmlformats.org/presentationml/2006/main">
  <p:tag name="commondata" val="eyJoZGlkIjoiMzEwNTM5NzYwMDRjMzkwZTVkZjY2ODkwMGIxNGU0OTUifQ=="/>
</p:tagLst>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3727</Words>
  <Application>WPS 演示</Application>
  <PresentationFormat/>
  <Paragraphs>306</Paragraphs>
  <Slides>12</Slides>
  <Notes>0</Notes>
  <HiddenSlides>0</HiddenSlides>
  <MMClips>0</MMClips>
  <ScaleCrop>false</ScaleCrop>
  <HeadingPairs>
    <vt:vector size="6" baseType="variant">
      <vt:variant>
        <vt:lpstr>已用的字体</vt:lpstr>
      </vt:variant>
      <vt:variant>
        <vt:i4>7</vt:i4>
      </vt:variant>
      <vt:variant>
        <vt:lpstr>主题</vt:lpstr>
      </vt:variant>
      <vt:variant>
        <vt:i4>2</vt:i4>
      </vt:variant>
      <vt:variant>
        <vt:lpstr>幻灯片标题</vt:lpstr>
      </vt:variant>
      <vt:variant>
        <vt:i4>12</vt:i4>
      </vt:variant>
    </vt:vector>
  </HeadingPairs>
  <TitlesOfParts>
    <vt:vector size="21" baseType="lpstr">
      <vt:lpstr>Arial</vt:lpstr>
      <vt:lpstr>宋体</vt:lpstr>
      <vt:lpstr>Wingdings</vt:lpstr>
      <vt:lpstr>Arial</vt:lpstr>
      <vt:lpstr>Noto Sans SC</vt:lpstr>
      <vt:lpstr>微软雅黑</vt:lpstr>
      <vt:lpstr>Arial Unicode MS</vt:lpstr>
      <vt:lpstr>Office 主题​​</vt:lpstr>
      <vt:lpstr>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规格参数 - 数字光纤直放站（远端机）</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包勋杰</cp:lastModifiedBy>
  <cp:revision>2</cp:revision>
  <dcterms:created xsi:type="dcterms:W3CDTF">2026-07-07T08:33:04Z</dcterms:created>
  <dcterms:modified xsi:type="dcterms:W3CDTF">2026-07-08T08:14:12Z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{"Label":"1","ContentProducer":"001191110102MACQD9K64010000","ProduceID":"7659189175455468742","ReservedCode1":"","ContentPropagator":"","PropagateID":"","ReservedCode2":""}</vt:lpwstr>
  </property>
  <property fmtid="{D5CDD505-2E9C-101B-9397-08002B2CF9AE}" pid="3" name="ICV">
    <vt:lpwstr>42549C9DD5244C64945911D11732B6AF_12</vt:lpwstr>
  </property>
  <property fmtid="{D5CDD505-2E9C-101B-9397-08002B2CF9AE}" pid="4" name="KSOProductBuildVer">
    <vt:lpwstr>2052-12.1.0.18276</vt:lpwstr>
  </property>
</Properties>
</file>